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0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8"/>
  </p:notesMasterIdLst>
  <p:sldIdLst>
    <p:sldId id="256" r:id="rId2"/>
    <p:sldId id="262" r:id="rId3"/>
    <p:sldId id="286" r:id="rId4"/>
    <p:sldId id="287" r:id="rId5"/>
    <p:sldId id="288" r:id="rId6"/>
    <p:sldId id="289" r:id="rId7"/>
    <p:sldId id="290" r:id="rId8"/>
    <p:sldId id="263" r:id="rId9"/>
    <p:sldId id="264" r:id="rId10"/>
    <p:sldId id="265" r:id="rId11"/>
    <p:sldId id="348" r:id="rId12"/>
    <p:sldId id="266" r:id="rId13"/>
    <p:sldId id="267" r:id="rId14"/>
    <p:sldId id="268" r:id="rId15"/>
    <p:sldId id="337" r:id="rId16"/>
    <p:sldId id="338" r:id="rId17"/>
    <p:sldId id="311" r:id="rId18"/>
    <p:sldId id="269" r:id="rId19"/>
    <p:sldId id="350" r:id="rId20"/>
    <p:sldId id="354" r:id="rId21"/>
    <p:sldId id="355" r:id="rId22"/>
    <p:sldId id="359" r:id="rId23"/>
    <p:sldId id="356" r:id="rId24"/>
    <p:sldId id="358" r:id="rId25"/>
    <p:sldId id="357" r:id="rId26"/>
    <p:sldId id="349" r:id="rId27"/>
    <p:sldId id="360" r:id="rId28"/>
    <p:sldId id="361" r:id="rId29"/>
    <p:sldId id="362" r:id="rId30"/>
    <p:sldId id="364" r:id="rId31"/>
    <p:sldId id="363" r:id="rId32"/>
    <p:sldId id="300" r:id="rId33"/>
    <p:sldId id="301" r:id="rId34"/>
    <p:sldId id="299" r:id="rId35"/>
    <p:sldId id="302" r:id="rId36"/>
    <p:sldId id="303" r:id="rId37"/>
    <p:sldId id="291" r:id="rId38"/>
    <p:sldId id="270" r:id="rId39"/>
    <p:sldId id="271" r:id="rId40"/>
    <p:sldId id="272" r:id="rId41"/>
    <p:sldId id="273" r:id="rId42"/>
    <p:sldId id="274" r:id="rId43"/>
    <p:sldId id="347" r:id="rId44"/>
    <p:sldId id="275" r:id="rId45"/>
    <p:sldId id="276" r:id="rId46"/>
    <p:sldId id="277" r:id="rId47"/>
    <p:sldId id="278" r:id="rId48"/>
    <p:sldId id="279" r:id="rId49"/>
    <p:sldId id="280" r:id="rId50"/>
    <p:sldId id="344" r:id="rId51"/>
    <p:sldId id="345" r:id="rId52"/>
    <p:sldId id="346" r:id="rId53"/>
    <p:sldId id="339" r:id="rId54"/>
    <p:sldId id="328" r:id="rId55"/>
    <p:sldId id="330" r:id="rId56"/>
    <p:sldId id="329" r:id="rId57"/>
    <p:sldId id="296" r:id="rId58"/>
    <p:sldId id="308" r:id="rId59"/>
    <p:sldId id="312" r:id="rId60"/>
    <p:sldId id="295" r:id="rId61"/>
    <p:sldId id="281" r:id="rId62"/>
    <p:sldId id="353" r:id="rId63"/>
    <p:sldId id="297" r:id="rId64"/>
    <p:sldId id="298" r:id="rId65"/>
    <p:sldId id="282" r:id="rId66"/>
    <p:sldId id="293" r:id="rId67"/>
    <p:sldId id="341" r:id="rId68"/>
    <p:sldId id="342" r:id="rId69"/>
    <p:sldId id="343" r:id="rId70"/>
    <p:sldId id="283" r:id="rId71"/>
    <p:sldId id="340" r:id="rId72"/>
    <p:sldId id="304" r:id="rId73"/>
    <p:sldId id="292" r:id="rId74"/>
    <p:sldId id="285" r:id="rId75"/>
    <p:sldId id="284" r:id="rId76"/>
    <p:sldId id="305" r:id="rId77"/>
    <p:sldId id="351" r:id="rId78"/>
    <p:sldId id="352" r:id="rId79"/>
    <p:sldId id="326" r:id="rId80"/>
    <p:sldId id="306" r:id="rId81"/>
    <p:sldId id="307" r:id="rId82"/>
    <p:sldId id="310" r:id="rId83"/>
    <p:sldId id="335" r:id="rId84"/>
    <p:sldId id="309" r:id="rId85"/>
    <p:sldId id="327" r:id="rId86"/>
    <p:sldId id="331" r:id="rId87"/>
    <p:sldId id="336" r:id="rId88"/>
    <p:sldId id="334" r:id="rId89"/>
    <p:sldId id="332" r:id="rId90"/>
    <p:sldId id="318" r:id="rId91"/>
    <p:sldId id="317" r:id="rId92"/>
    <p:sldId id="319" r:id="rId93"/>
    <p:sldId id="320" r:id="rId94"/>
    <p:sldId id="316" r:id="rId95"/>
    <p:sldId id="315" r:id="rId96"/>
    <p:sldId id="314" r:id="rId97"/>
    <p:sldId id="322" r:id="rId98"/>
    <p:sldId id="321" r:id="rId99"/>
    <p:sldId id="324" r:id="rId100"/>
    <p:sldId id="325" r:id="rId101"/>
    <p:sldId id="323" r:id="rId102"/>
    <p:sldId id="257" r:id="rId103"/>
    <p:sldId id="258" r:id="rId104"/>
    <p:sldId id="259" r:id="rId105"/>
    <p:sldId id="260" r:id="rId106"/>
    <p:sldId id="261" r:id="rId10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presProps" Target="pres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183A8-A568-4126-ACD3-1FF0079ED2A8}" type="datetimeFigureOut">
              <a:rPr lang="ko-KR" altLang="en-US" smtClean="0"/>
              <a:pPr/>
              <a:t>2011-08-26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344297-05D9-4E2E-86BA-4A6E3CEA4A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44297-05D9-4E2E-86BA-4A6E3CEA4A95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047E-74AA-47DD-9346-848C64E0501C}" type="datetimeFigureOut">
              <a:rPr lang="ko-KR" altLang="en-US" smtClean="0"/>
              <a:pPr/>
              <a:t>2011-08-26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949E9-72E4-421D-9886-ABA75EA9C1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047E-74AA-47DD-9346-848C64E0501C}" type="datetimeFigureOut">
              <a:rPr lang="ko-KR" altLang="en-US" smtClean="0"/>
              <a:pPr/>
              <a:t>2011-08-26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949E9-72E4-421D-9886-ABA75EA9C1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047E-74AA-47DD-9346-848C64E0501C}" type="datetimeFigureOut">
              <a:rPr lang="ko-KR" altLang="en-US" smtClean="0"/>
              <a:pPr/>
              <a:t>2011-08-26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949E9-72E4-421D-9886-ABA75EA9C1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047E-74AA-47DD-9346-848C64E0501C}" type="datetimeFigureOut">
              <a:rPr lang="ko-KR" altLang="en-US" smtClean="0"/>
              <a:pPr/>
              <a:t>2011-08-26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949E9-72E4-421D-9886-ABA75EA9C1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047E-74AA-47DD-9346-848C64E0501C}" type="datetimeFigureOut">
              <a:rPr lang="ko-KR" altLang="en-US" smtClean="0"/>
              <a:pPr/>
              <a:t>2011-08-26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949E9-72E4-421D-9886-ABA75EA9C1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047E-74AA-47DD-9346-848C64E0501C}" type="datetimeFigureOut">
              <a:rPr lang="ko-KR" altLang="en-US" smtClean="0"/>
              <a:pPr/>
              <a:t>2011-08-26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949E9-72E4-421D-9886-ABA75EA9C1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047E-74AA-47DD-9346-848C64E0501C}" type="datetimeFigureOut">
              <a:rPr lang="ko-KR" altLang="en-US" smtClean="0"/>
              <a:pPr/>
              <a:t>2011-08-26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949E9-72E4-421D-9886-ABA75EA9C1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047E-74AA-47DD-9346-848C64E0501C}" type="datetimeFigureOut">
              <a:rPr lang="ko-KR" altLang="en-US" smtClean="0"/>
              <a:pPr/>
              <a:t>2011-08-26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949E9-72E4-421D-9886-ABA75EA9C1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047E-74AA-47DD-9346-848C64E0501C}" type="datetimeFigureOut">
              <a:rPr lang="ko-KR" altLang="en-US" smtClean="0"/>
              <a:pPr/>
              <a:t>2011-08-26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949E9-72E4-421D-9886-ABA75EA9C1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047E-74AA-47DD-9346-848C64E0501C}" type="datetimeFigureOut">
              <a:rPr lang="ko-KR" altLang="en-US" smtClean="0"/>
              <a:pPr/>
              <a:t>2011-08-26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949E9-72E4-421D-9886-ABA75EA9C1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047E-74AA-47DD-9346-848C64E0501C}" type="datetimeFigureOut">
              <a:rPr lang="ko-KR" altLang="en-US" smtClean="0"/>
              <a:pPr/>
              <a:t>2011-08-26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949E9-72E4-421D-9886-ABA75EA9C1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5047E-74AA-47DD-9346-848C64E0501C}" type="datetimeFigureOut">
              <a:rPr lang="ko-KR" altLang="en-US" smtClean="0"/>
              <a:pPr/>
              <a:t>2011-08-26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949E9-72E4-421D-9886-ABA75EA9C1D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hyperlink" Target="#1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95536" y="1556793"/>
            <a:ext cx="8352928" cy="2043658"/>
          </a:xfrm>
        </p:spPr>
        <p:txBody>
          <a:bodyPr/>
          <a:lstStyle/>
          <a:p>
            <a:r>
              <a:rPr lang="en-US" altLang="ko-KR" sz="5400" b="1" dirty="0" smtClean="0"/>
              <a:t>Observer Effect </a:t>
            </a:r>
            <a:r>
              <a:rPr lang="en-US" altLang="ko-KR" dirty="0" smtClean="0"/>
              <a:t>:</a:t>
            </a:r>
            <a:br>
              <a:rPr lang="en-US" altLang="ko-KR" dirty="0" smtClean="0"/>
            </a:br>
            <a:r>
              <a:rPr lang="en-US" altLang="ko-KR" dirty="0" smtClean="0">
                <a:solidFill>
                  <a:srgbClr val="FF0000"/>
                </a:solidFill>
              </a:rPr>
              <a:t>Theo-physics(Physical Theology)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b="1" dirty="0" smtClean="0"/>
              <a:t>말씀으로 치유될 수 있는 </a:t>
            </a:r>
            <a:endParaRPr lang="en-US" altLang="ko-KR" b="1" dirty="0" smtClean="0"/>
          </a:p>
          <a:p>
            <a:r>
              <a:rPr lang="ko-KR" altLang="en-US" b="1" dirty="0" smtClean="0"/>
              <a:t>물리학적 근거는</a:t>
            </a:r>
            <a:r>
              <a:rPr lang="en-US" altLang="ko-KR" b="1" dirty="0" smtClean="0"/>
              <a:t>?</a:t>
            </a:r>
            <a:endParaRPr lang="ko-KR" altLang="en-US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ko-KR" dirty="0" smtClean="0"/>
              <a:t>“</a:t>
            </a:r>
            <a:r>
              <a:rPr lang="ko-KR" altLang="en-US" dirty="0" smtClean="0"/>
              <a:t>전자가 평상시</a:t>
            </a:r>
            <a:r>
              <a:rPr lang="en-US" altLang="ko-KR" dirty="0" smtClean="0"/>
              <a:t>(</a:t>
            </a:r>
            <a:r>
              <a:rPr lang="ko-KR" altLang="en-US" dirty="0" smtClean="0"/>
              <a:t>관찰 전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어떤 확실하게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정해진 상태의 실체로 존재하는 것이 아니라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우리가 관찰하거나 측정하기 전까지는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잠재성으로만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곧 가능한 모든 상태의 중첩</a:t>
            </a:r>
            <a:r>
              <a:rPr lang="en-US" altLang="ko-KR" dirty="0" smtClean="0"/>
              <a:t>, </a:t>
            </a:r>
          </a:p>
          <a:p>
            <a:pPr>
              <a:buNone/>
            </a:pPr>
            <a:r>
              <a:rPr lang="ko-KR" altLang="en-US" dirty="0" smtClean="0"/>
              <a:t>또는 총합</a:t>
            </a:r>
            <a:r>
              <a:rPr lang="en-US" altLang="ko-KR" dirty="0" smtClean="0"/>
              <a:t>(</a:t>
            </a:r>
            <a:r>
              <a:rPr lang="ko-KR" altLang="en-US" dirty="0" smtClean="0"/>
              <a:t>혼합</a:t>
            </a:r>
            <a:r>
              <a:rPr lang="en-US" altLang="ko-KR" dirty="0" smtClean="0"/>
              <a:t>)</a:t>
            </a:r>
            <a:r>
              <a:rPr lang="ko-KR" altLang="en-US" dirty="0" smtClean="0"/>
              <a:t>으로 존재한다</a:t>
            </a:r>
            <a:r>
              <a:rPr lang="en-US" altLang="ko-KR" dirty="0" smtClean="0"/>
              <a:t>.”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                 </a:t>
            </a:r>
            <a:r>
              <a:rPr lang="en-US" altLang="ko-KR" b="1" dirty="0" smtClean="0"/>
              <a:t>Heisenberg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  <a:defRPr/>
            </a:pPr>
            <a:r>
              <a:rPr lang="ko-KR" altLang="en-US" sz="3600" b="1" dirty="0" smtClean="0">
                <a:latin typeface="+mn-ea"/>
              </a:rPr>
              <a:t>하나님은 어떤 사람도 멸망시키지</a:t>
            </a:r>
            <a:endParaRPr lang="en-US" altLang="ko-KR" sz="3600" b="1" dirty="0" smtClean="0">
              <a:latin typeface="+mn-ea"/>
            </a:endParaRPr>
          </a:p>
          <a:p>
            <a:pPr>
              <a:buNone/>
              <a:defRPr/>
            </a:pPr>
            <a:r>
              <a:rPr lang="ko-KR" altLang="en-US" sz="3600" b="1" dirty="0" smtClean="0">
                <a:latin typeface="+mn-ea"/>
              </a:rPr>
              <a:t>않으신다</a:t>
            </a:r>
            <a:r>
              <a:rPr lang="en-US" altLang="ko-KR" sz="3600" b="1" dirty="0" smtClean="0">
                <a:latin typeface="+mn-ea"/>
              </a:rPr>
              <a:t>. </a:t>
            </a:r>
            <a:r>
              <a:rPr lang="ko-KR" altLang="en-US" sz="3600" b="1" dirty="0" smtClean="0">
                <a:latin typeface="+mn-ea"/>
              </a:rPr>
              <a:t>죄인은 회개하지 않는 </a:t>
            </a:r>
            <a:endParaRPr lang="en-US" altLang="ko-KR" sz="3600" b="1" dirty="0" smtClean="0">
              <a:latin typeface="+mn-ea"/>
            </a:endParaRPr>
          </a:p>
          <a:p>
            <a:pPr>
              <a:buNone/>
              <a:defRPr/>
            </a:pPr>
            <a:r>
              <a:rPr lang="ko-KR" altLang="en-US" sz="3600" b="1" dirty="0" smtClean="0">
                <a:latin typeface="+mn-ea"/>
              </a:rPr>
              <a:t>고집에 의하여 스스로를 멸망시킨다</a:t>
            </a:r>
            <a:r>
              <a:rPr lang="en-US" altLang="ko-KR" sz="3600" b="1" dirty="0" smtClean="0">
                <a:latin typeface="+mn-ea"/>
              </a:rPr>
              <a:t>.</a:t>
            </a:r>
            <a:r>
              <a:rPr lang="en-US" altLang="ko-KR" sz="3600" dirty="0" smtClean="0">
                <a:latin typeface="+mn-ea"/>
              </a:rPr>
              <a:t> </a:t>
            </a:r>
          </a:p>
          <a:p>
            <a:pPr>
              <a:buNone/>
              <a:defRPr/>
            </a:pPr>
            <a:r>
              <a:rPr lang="en-US" altLang="ko-KR" dirty="0" smtClean="0">
                <a:latin typeface="+mn-ea"/>
              </a:rPr>
              <a:t>   </a:t>
            </a:r>
          </a:p>
          <a:p>
            <a:pPr>
              <a:buNone/>
              <a:defRPr/>
            </a:pPr>
            <a:r>
              <a:rPr lang="ko-KR" altLang="en-US" b="1" dirty="0" smtClean="0">
                <a:latin typeface="+mn-ea"/>
              </a:rPr>
              <a:t>  보호</a:t>
            </a:r>
            <a:r>
              <a:rPr lang="en-US" altLang="ko-KR" b="1" dirty="0" smtClean="0">
                <a:latin typeface="+mn-ea"/>
              </a:rPr>
              <a:t>(</a:t>
            </a:r>
            <a:r>
              <a:rPr lang="ko-KR" altLang="en-US" b="1" dirty="0" smtClean="0">
                <a:latin typeface="+mn-ea"/>
              </a:rPr>
              <a:t>관찰</a:t>
            </a:r>
            <a:r>
              <a:rPr lang="en-US" altLang="ko-KR" b="1" dirty="0" smtClean="0">
                <a:latin typeface="+mn-ea"/>
              </a:rPr>
              <a:t>)</a:t>
            </a:r>
            <a:r>
              <a:rPr lang="ko-KR" altLang="en-US" b="1" dirty="0" smtClean="0">
                <a:latin typeface="+mn-ea"/>
              </a:rPr>
              <a:t>이 거절될 때 하나님의 영은 </a:t>
            </a:r>
            <a:endParaRPr lang="en-US" altLang="ko-KR" b="1" dirty="0" smtClean="0">
              <a:latin typeface="+mn-ea"/>
            </a:endParaRPr>
          </a:p>
          <a:p>
            <a:pPr>
              <a:buNone/>
              <a:defRPr/>
            </a:pPr>
            <a:r>
              <a:rPr lang="ko-KR" altLang="en-US" b="1" dirty="0" smtClean="0">
                <a:latin typeface="+mn-ea"/>
              </a:rPr>
              <a:t>                 슬퍼하게 된다</a:t>
            </a:r>
            <a:r>
              <a:rPr lang="en-US" altLang="ko-KR" b="1" dirty="0" smtClean="0"/>
              <a:t>.</a:t>
            </a:r>
          </a:p>
          <a:p>
            <a:pPr>
              <a:buNone/>
              <a:defRPr/>
            </a:pPr>
            <a:r>
              <a:rPr lang="en-US" altLang="ko-KR" b="1" dirty="0" smtClean="0"/>
              <a:t>                     (5T 120)</a:t>
            </a:r>
            <a:r>
              <a:rPr lang="en-US" altLang="ko-KR" dirty="0" smtClean="0"/>
              <a:t> 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성령께서는 은혜의 시기가 마칠 때까지 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None/>
              <a:defRPr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사람들에게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생명의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선물을 받으라고 </a:t>
            </a:r>
            <a:endParaRPr lang="en-US" altLang="ko-KR" b="1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None/>
              <a:defRPr/>
            </a:pP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탄원하신다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.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None/>
              <a:defRPr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성령의 이러한 탄원을 거절한 자들만이 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None/>
              <a:defRPr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결국에는 멸망을 당하고 말 것이다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                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실물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123)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Fundamental to contemporary Quantum </a:t>
            </a:r>
          </a:p>
          <a:p>
            <a:pPr>
              <a:buNone/>
            </a:pPr>
            <a:r>
              <a:rPr lang="en-US" altLang="ko-KR" dirty="0" smtClean="0"/>
              <a:t>Theory is the notion that </a:t>
            </a:r>
          </a:p>
          <a:p>
            <a:pPr>
              <a:buNone/>
            </a:pPr>
            <a:endParaRPr lang="en-US" altLang="ko-KR" b="1" dirty="0" smtClean="0"/>
          </a:p>
          <a:p>
            <a:pPr>
              <a:buNone/>
            </a:pPr>
            <a:r>
              <a:rPr lang="en-US" altLang="ko-KR" b="1" dirty="0" smtClean="0"/>
              <a:t>there is no phenomenon </a:t>
            </a:r>
          </a:p>
          <a:p>
            <a:pPr>
              <a:buNone/>
            </a:pPr>
            <a:r>
              <a:rPr lang="en-US" altLang="ko-KR" b="1" u="sng" dirty="0" smtClean="0"/>
              <a:t>until</a:t>
            </a:r>
            <a:r>
              <a:rPr lang="en-US" altLang="ko-KR" b="1" dirty="0" smtClean="0"/>
              <a:t> it is observed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r>
              <a:rPr lang="en-US" altLang="ko-KR" dirty="0" smtClean="0"/>
              <a:t>This effect is known as the </a:t>
            </a:r>
          </a:p>
          <a:p>
            <a:pPr>
              <a:buNone/>
            </a:pPr>
            <a:r>
              <a:rPr lang="en-US" altLang="ko-KR" b="1" dirty="0"/>
              <a:t> </a:t>
            </a:r>
            <a:r>
              <a:rPr lang="en-US" altLang="ko-KR" b="1" dirty="0" smtClean="0"/>
              <a:t>                'Observer Effect'. </a:t>
            </a:r>
            <a:r>
              <a:rPr lang="en-US" altLang="ko-KR" baseline="30000" dirty="0" smtClean="0">
                <a:hlinkClick r:id="rId2"/>
              </a:rPr>
              <a:t>1</a:t>
            </a:r>
            <a:endParaRPr lang="en-US" altLang="ko-KR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pPr>
              <a:buNone/>
            </a:pPr>
            <a:r>
              <a:rPr lang="en-US" altLang="ko-KR" dirty="0" smtClean="0"/>
              <a:t>The implications of the 'Observer Effect' </a:t>
            </a:r>
          </a:p>
          <a:p>
            <a:pPr>
              <a:buNone/>
            </a:pPr>
            <a:r>
              <a:rPr lang="en-US" altLang="ko-KR" dirty="0" smtClean="0"/>
              <a:t>are profound because, if true, it means that </a:t>
            </a:r>
          </a:p>
          <a:p>
            <a:pPr>
              <a:buNone/>
            </a:pPr>
            <a:r>
              <a:rPr lang="en-US" altLang="ko-KR" b="1" dirty="0" smtClean="0"/>
              <a:t>   before anything can manifest </a:t>
            </a:r>
          </a:p>
          <a:p>
            <a:pPr>
              <a:buNone/>
            </a:pPr>
            <a:r>
              <a:rPr lang="en-US" altLang="ko-KR" b="1" dirty="0"/>
              <a:t> </a:t>
            </a:r>
            <a:r>
              <a:rPr lang="en-US" altLang="ko-KR" b="1" dirty="0" smtClean="0"/>
              <a:t>  in the physical universe </a:t>
            </a:r>
          </a:p>
          <a:p>
            <a:pPr>
              <a:buNone/>
            </a:pPr>
            <a:r>
              <a:rPr lang="en-US" altLang="ko-KR" b="1" dirty="0"/>
              <a:t> </a:t>
            </a:r>
            <a:r>
              <a:rPr lang="en-US" altLang="ko-KR" b="1" dirty="0" smtClean="0"/>
              <a:t>  it must first be observed.</a:t>
            </a:r>
            <a:endParaRPr lang="ko-KR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Presumably observation cannot occur </a:t>
            </a:r>
          </a:p>
          <a:p>
            <a:pPr>
              <a:buNone/>
            </a:pPr>
            <a:r>
              <a:rPr lang="en-US" altLang="ko-KR" dirty="0" smtClean="0"/>
              <a:t>without the </a:t>
            </a:r>
            <a:r>
              <a:rPr lang="en-US" altLang="ko-KR" b="1" dirty="0" smtClean="0"/>
              <a:t>pre-existence</a:t>
            </a:r>
            <a:r>
              <a:rPr lang="en-US" altLang="ko-KR" dirty="0" smtClean="0"/>
              <a:t> of some sort of </a:t>
            </a:r>
          </a:p>
          <a:p>
            <a:pPr>
              <a:buNone/>
            </a:pPr>
            <a:r>
              <a:rPr lang="en-US" altLang="ko-KR" b="1" dirty="0" smtClean="0"/>
              <a:t>consciousness to do the observing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r>
              <a:rPr lang="en-US" altLang="ko-KR" dirty="0" smtClean="0"/>
              <a:t>The Observer Effect clearly implies that the </a:t>
            </a:r>
          </a:p>
          <a:p>
            <a:pPr>
              <a:buNone/>
            </a:pPr>
            <a:r>
              <a:rPr lang="en-US" altLang="ko-KR" b="1" dirty="0" smtClean="0"/>
              <a:t>physical Universe </a:t>
            </a:r>
            <a:r>
              <a:rPr lang="en-US" altLang="ko-KR" dirty="0" smtClean="0"/>
              <a:t>is the direct result of </a:t>
            </a:r>
          </a:p>
          <a:p>
            <a:pPr>
              <a:buNone/>
            </a:pPr>
            <a:r>
              <a:rPr lang="en-US" altLang="ko-KR" dirty="0" smtClean="0"/>
              <a:t>'</a:t>
            </a:r>
            <a:r>
              <a:rPr lang="en-US" altLang="ko-KR" b="1" dirty="0" smtClean="0"/>
              <a:t>consciousness</a:t>
            </a:r>
            <a:r>
              <a:rPr lang="en-US" altLang="ko-KR" dirty="0" smtClean="0"/>
              <a:t>'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This notion has a striking resemblance to</a:t>
            </a:r>
          </a:p>
          <a:p>
            <a:pPr>
              <a:buNone/>
            </a:pPr>
            <a:r>
              <a:rPr lang="en-US" altLang="ko-KR" dirty="0" smtClean="0"/>
              <a:t>perennial esoteric theory which asserts </a:t>
            </a:r>
          </a:p>
          <a:p>
            <a:pPr>
              <a:buNone/>
            </a:pPr>
            <a:r>
              <a:rPr lang="en-US" altLang="ko-KR" dirty="0" smtClean="0"/>
              <a:t>that </a:t>
            </a:r>
            <a:r>
              <a:rPr lang="en-US" altLang="ko-KR" b="1" u="sng" dirty="0" smtClean="0"/>
              <a:t>all</a:t>
            </a:r>
            <a:r>
              <a:rPr lang="en-US" altLang="ko-KR" b="1" dirty="0" smtClean="0"/>
              <a:t> phenomena are the result of the </a:t>
            </a:r>
          </a:p>
          <a:p>
            <a:pPr>
              <a:buNone/>
            </a:pPr>
            <a:r>
              <a:rPr lang="en-US" altLang="ko-KR" b="1" dirty="0" smtClean="0"/>
              <a:t>consciousness of a single </a:t>
            </a:r>
            <a:r>
              <a:rPr lang="en-US" altLang="ko-KR" b="1" dirty="0" err="1" smtClean="0"/>
              <a:t>overlighting</a:t>
            </a:r>
            <a:r>
              <a:rPr lang="en-US" altLang="ko-KR" b="1" dirty="0" smtClean="0"/>
              <a:t> </a:t>
            </a:r>
          </a:p>
          <a:p>
            <a:pPr>
              <a:buNone/>
            </a:pPr>
            <a:r>
              <a:rPr lang="en-US" altLang="ko-KR" b="1" dirty="0" smtClean="0"/>
              <a:t>Creative Principle</a:t>
            </a:r>
            <a:r>
              <a:rPr lang="en-US" altLang="ko-KR" dirty="0" smtClean="0"/>
              <a:t> or the </a:t>
            </a:r>
            <a:r>
              <a:rPr lang="en-US" altLang="ko-KR" b="1" dirty="0" smtClean="0"/>
              <a:t>‘Mind of God.’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altLang="ko-KR" dirty="0" smtClean="0"/>
              <a:t>There is a delicious irony in all this. </a:t>
            </a:r>
          </a:p>
          <a:p>
            <a:pPr>
              <a:buNone/>
            </a:pPr>
            <a:r>
              <a:rPr lang="en-US" altLang="ko-KR" dirty="0" smtClean="0"/>
              <a:t>Contemporary Western scientific theory </a:t>
            </a:r>
          </a:p>
          <a:p>
            <a:pPr>
              <a:buNone/>
            </a:pPr>
            <a:r>
              <a:rPr lang="en-US" altLang="ko-KR" dirty="0" smtClean="0"/>
              <a:t>postulates that human consciousness is </a:t>
            </a:r>
          </a:p>
          <a:p>
            <a:pPr>
              <a:buNone/>
            </a:pPr>
            <a:r>
              <a:rPr lang="en-US" altLang="ko-KR" dirty="0" smtClean="0"/>
              <a:t>solely a result of the workings of a physical </a:t>
            </a:r>
          </a:p>
          <a:p>
            <a:pPr>
              <a:buNone/>
            </a:pPr>
            <a:r>
              <a:rPr lang="en-US" altLang="ko-KR" dirty="0" smtClean="0"/>
              <a:t>brain, yet </a:t>
            </a:r>
            <a:r>
              <a:rPr lang="en-US" altLang="ko-KR" b="1" dirty="0" smtClean="0"/>
              <a:t>if the observer effect is correct</a:t>
            </a:r>
            <a:r>
              <a:rPr lang="en-US" altLang="ko-KR" dirty="0" smtClean="0"/>
              <a:t>, </a:t>
            </a:r>
          </a:p>
          <a:p>
            <a:pPr>
              <a:buNone/>
            </a:pPr>
            <a:r>
              <a:rPr lang="en-US" altLang="ko-KR" dirty="0" smtClean="0"/>
              <a:t>the physical matter comprising a brain </a:t>
            </a:r>
          </a:p>
          <a:p>
            <a:pPr>
              <a:buNone/>
            </a:pPr>
            <a:r>
              <a:rPr lang="en-US" altLang="ko-KR" dirty="0" smtClean="0"/>
              <a:t>cannot come into existence until it is the </a:t>
            </a:r>
          </a:p>
          <a:p>
            <a:pPr>
              <a:buNone/>
            </a:pPr>
            <a:r>
              <a:rPr lang="en-US" altLang="ko-KR" dirty="0" smtClean="0"/>
              <a:t>subject of observation by some </a:t>
            </a:r>
          </a:p>
          <a:p>
            <a:pPr>
              <a:buNone/>
            </a:pPr>
            <a:r>
              <a:rPr lang="en-US" altLang="ko-KR" dirty="0" smtClean="0"/>
              <a:t>pre-existing consciousness.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다만 외부에서 관측되면 </a:t>
            </a:r>
            <a:r>
              <a:rPr lang="ko-KR" altLang="en-US" dirty="0" err="1" smtClean="0"/>
              <a:t>파동성이</a:t>
            </a:r>
            <a:r>
              <a:rPr lang="ko-KR" altLang="en-US" dirty="0" smtClean="0"/>
              <a:t> 깨져 구체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적 위치를 점하는 입자로 나타난다는 것이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양자 이론을 구축한 </a:t>
            </a:r>
            <a:r>
              <a:rPr lang="ko-KR" altLang="en-US" b="1" dirty="0" err="1" smtClean="0"/>
              <a:t>닐스</a:t>
            </a:r>
            <a:r>
              <a:rPr lang="ko-KR" altLang="en-US" b="1" dirty="0" smtClean="0"/>
              <a:t> 보어</a:t>
            </a:r>
            <a:r>
              <a:rPr lang="ko-KR" altLang="en-US" dirty="0" smtClean="0"/>
              <a:t>의 설명이다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r>
              <a:rPr lang="ko-KR" altLang="en-US" dirty="0" smtClean="0"/>
              <a:t>그리고 수많은 실험에서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전자나 빛</a:t>
            </a:r>
            <a:r>
              <a:rPr lang="en-US" altLang="ko-KR" dirty="0" smtClean="0"/>
              <a:t>(</a:t>
            </a:r>
            <a:r>
              <a:rPr lang="ko-KR" altLang="en-US" dirty="0" smtClean="0"/>
              <a:t>광자</a:t>
            </a:r>
            <a:r>
              <a:rPr lang="en-US" altLang="ko-KR" dirty="0" smtClean="0"/>
              <a:t>) </a:t>
            </a:r>
            <a:r>
              <a:rPr lang="ko-KR" altLang="en-US" dirty="0" smtClean="0"/>
              <a:t>등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이 파동처럼 행동하다가 정확한 이동경로를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관측하는 순간 입자로 돌변하는 것이 </a:t>
            </a:r>
            <a:r>
              <a:rPr lang="ko-KR" altLang="en-US" dirty="0" err="1" smtClean="0"/>
              <a:t>확인됐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다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관찰이 이루어지는 순간에 전자가 지닌 여러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가지 측면의 중첩</a:t>
            </a:r>
            <a:r>
              <a:rPr lang="en-US" altLang="ko-KR" dirty="0" smtClean="0"/>
              <a:t>(</a:t>
            </a:r>
            <a:r>
              <a:rPr lang="ko-KR" altLang="en-US" dirty="0" smtClean="0"/>
              <a:t>혼합</a:t>
            </a:r>
            <a:r>
              <a:rPr lang="en-US" altLang="ko-KR" dirty="0" smtClean="0"/>
              <a:t>)</a:t>
            </a:r>
            <a:r>
              <a:rPr lang="ko-KR" altLang="en-US" dirty="0" smtClean="0"/>
              <a:t>된 성질</a:t>
            </a:r>
            <a:r>
              <a:rPr lang="en-US" altLang="ko-KR" dirty="0" smtClean="0"/>
              <a:t>(</a:t>
            </a:r>
            <a:r>
              <a:rPr lang="ko-KR" altLang="en-US" dirty="0" smtClean="0"/>
              <a:t>상태</a:t>
            </a:r>
            <a:r>
              <a:rPr lang="en-US" altLang="ko-KR" dirty="0" smtClean="0"/>
              <a:t>) </a:t>
            </a:r>
            <a:r>
              <a:rPr lang="ko-KR" altLang="en-US" dirty="0" smtClean="0"/>
              <a:t>중에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한 성질의 측면만을 나타내도록 고정되어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얼어붙는다</a:t>
            </a:r>
            <a:r>
              <a:rPr lang="en-US" altLang="ko-KR" dirty="0" smtClean="0"/>
              <a:t>. (freeze)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그러나 관찰이 끝나자 말자 곧 모든 성질이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함께 혼합된 상태로 다시 돌아간다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혼돈 </a:t>
            </a:r>
            <a:r>
              <a:rPr lang="en-US" altLang="ko-KR" dirty="0" smtClean="0"/>
              <a:t>- </a:t>
            </a:r>
            <a:r>
              <a:rPr lang="ko-KR" altLang="en-US" dirty="0" smtClean="0"/>
              <a:t>관찰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질서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1600200"/>
            <a:ext cx="8424936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ko-KR" altLang="en-US" dirty="0" smtClean="0"/>
              <a:t>이러한 총합의 혼합된 상태를 우선</a:t>
            </a:r>
            <a:r>
              <a:rPr lang="ko-KR" altLang="en-US" b="1" dirty="0" smtClean="0"/>
              <a:t> </a:t>
            </a:r>
            <a:r>
              <a:rPr lang="ko-KR" altLang="en-US" dirty="0" smtClean="0"/>
              <a:t>혼돈의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상태라고 부를 수 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물론 그 혼돈상태 속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에는 관찰로 말미암아 나타날 질서의 상태도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공존하고 있을 수 있는 확정됨이 없는 </a:t>
            </a:r>
            <a:r>
              <a:rPr lang="ko-KR" altLang="en-US" b="1" dirty="0" smtClean="0"/>
              <a:t>확률적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b="1" dirty="0" smtClean="0"/>
              <a:t>상태</a:t>
            </a:r>
            <a:r>
              <a:rPr lang="ko-KR" altLang="en-US" dirty="0" smtClean="0"/>
              <a:t>이다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r>
              <a:rPr lang="ko-KR" altLang="en-US" dirty="0" smtClean="0"/>
              <a:t>그러므로 관찰자는 관찰이 이루어지고 있는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그 순간의 전자의 어떤 한 측면만을 알아낼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수 있을 뿐이다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혼돈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실체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창조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이렇게 양자의 세계는 순전히 </a:t>
            </a:r>
            <a:r>
              <a:rPr lang="ko-KR" altLang="en-US" b="1" dirty="0" smtClean="0"/>
              <a:t>잠재성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가능성</a:t>
            </a:r>
            <a:r>
              <a:rPr lang="en-US" altLang="ko-KR" b="1" dirty="0" smtClean="0"/>
              <a:t>, </a:t>
            </a:r>
          </a:p>
          <a:p>
            <a:pPr>
              <a:buNone/>
            </a:pPr>
            <a:r>
              <a:rPr lang="ko-KR" altLang="en-US" b="1" dirty="0" smtClean="0"/>
              <a:t>확률</a:t>
            </a:r>
            <a:r>
              <a:rPr lang="en-US" altLang="ko-KR" b="1" dirty="0" smtClean="0"/>
              <a:t>)</a:t>
            </a:r>
            <a:r>
              <a:rPr lang="ko-KR" altLang="en-US" dirty="0" smtClean="0"/>
              <a:t>만이 존재하는 완전히 밀폐된 세계이며</a:t>
            </a:r>
            <a:r>
              <a:rPr lang="en-US" altLang="ko-KR" dirty="0" smtClean="0"/>
              <a:t>, </a:t>
            </a:r>
          </a:p>
          <a:p>
            <a:pPr>
              <a:buNone/>
            </a:pPr>
            <a:r>
              <a:rPr lang="ko-KR" altLang="en-US" dirty="0" smtClean="0"/>
              <a:t>오직 </a:t>
            </a:r>
            <a:r>
              <a:rPr lang="ko-KR" altLang="en-US" b="1" dirty="0" smtClean="0"/>
              <a:t>외부의 관찰자</a:t>
            </a:r>
            <a:r>
              <a:rPr lang="ko-KR" altLang="en-US" dirty="0" smtClean="0"/>
              <a:t>가 간섭할 때에만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어떤 측면의 </a:t>
            </a:r>
            <a:r>
              <a:rPr lang="ko-KR" altLang="en-US" b="1" dirty="0" smtClean="0"/>
              <a:t>잠재성</a:t>
            </a:r>
            <a:r>
              <a:rPr lang="en-US" altLang="ko-KR" b="1" dirty="0" smtClean="0"/>
              <a:t>(</a:t>
            </a:r>
            <a:r>
              <a:rPr lang="ko-KR" altLang="en-US" b="1" dirty="0" err="1" smtClean="0"/>
              <a:t>확률성</a:t>
            </a:r>
            <a:r>
              <a:rPr lang="en-US" altLang="ko-KR" b="1" dirty="0" smtClean="0"/>
              <a:t>)</a:t>
            </a:r>
            <a:r>
              <a:rPr lang="ko-KR" altLang="en-US" dirty="0" smtClean="0"/>
              <a:t>만이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어떤 주어진 현실로 구현된다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Law of Uncertainty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o-KR" altLang="en-US" dirty="0" smtClean="0"/>
              <a:t>               </a:t>
            </a:r>
            <a:r>
              <a:rPr lang="en-US" altLang="ko-KR" dirty="0" smtClean="0"/>
              <a:t> 1925 </a:t>
            </a:r>
            <a:r>
              <a:rPr lang="ko-KR" altLang="en-US" dirty="0" err="1" smtClean="0"/>
              <a:t>슈레딩거는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>
              <a:buNone/>
            </a:pPr>
            <a:r>
              <a:rPr lang="en-US" altLang="ko-KR" b="1" dirty="0" smtClean="0"/>
              <a:t>   ‘Wave Equation governing Electron’</a:t>
            </a:r>
          </a:p>
          <a:p>
            <a:pPr>
              <a:buNone/>
            </a:pPr>
            <a:r>
              <a:rPr lang="ko-KR" altLang="en-US" dirty="0" smtClean="0"/>
              <a:t>           </a:t>
            </a:r>
            <a:r>
              <a:rPr lang="en-US" altLang="ko-KR" dirty="0" smtClean="0"/>
              <a:t>(</a:t>
            </a:r>
            <a:r>
              <a:rPr lang="ko-KR" altLang="en-US" dirty="0" smtClean="0"/>
              <a:t>전자운동의 </a:t>
            </a:r>
            <a:r>
              <a:rPr lang="ko-KR" altLang="en-US" dirty="0" err="1" smtClean="0"/>
              <a:t>파동성</a:t>
            </a:r>
            <a:r>
              <a:rPr lang="ko-KR" altLang="en-US" dirty="0" smtClean="0"/>
              <a:t> 법칙</a:t>
            </a:r>
            <a:r>
              <a:rPr lang="en-US" altLang="ko-KR" dirty="0" smtClean="0"/>
              <a:t>)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공식을 발표했다 </a:t>
            </a:r>
            <a:r>
              <a:rPr lang="en-US" altLang="ko-KR" dirty="0" smtClean="0"/>
              <a:t>– </a:t>
            </a:r>
            <a:r>
              <a:rPr lang="ko-KR" altLang="en-US" b="1" dirty="0" smtClean="0"/>
              <a:t>원자</a:t>
            </a:r>
            <a:r>
              <a:rPr lang="ko-KR" altLang="en-US" dirty="0" smtClean="0"/>
              <a:t>는 파동이다</a:t>
            </a:r>
            <a:r>
              <a:rPr lang="en-US" altLang="ko-KR" dirty="0" smtClean="0"/>
              <a:t>, </a:t>
            </a:r>
            <a:r>
              <a:rPr lang="ko-KR" altLang="en-US" dirty="0" smtClean="0"/>
              <a:t>동시에 </a:t>
            </a:r>
            <a:endParaRPr lang="en-US" altLang="ko-KR" dirty="0" smtClean="0"/>
          </a:p>
          <a:p>
            <a:pPr>
              <a:buNone/>
            </a:pPr>
            <a:r>
              <a:rPr lang="ko-KR" altLang="en-US" b="1" dirty="0" smtClean="0"/>
              <a:t>원자</a:t>
            </a:r>
            <a:r>
              <a:rPr lang="ko-KR" altLang="en-US" dirty="0" smtClean="0"/>
              <a:t>는 입자이다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입자</a:t>
            </a:r>
            <a:r>
              <a:rPr lang="en-US" altLang="ko-KR" dirty="0" smtClean="0"/>
              <a:t>=</a:t>
            </a:r>
            <a:r>
              <a:rPr lang="ko-KR" altLang="en-US" dirty="0" smtClean="0"/>
              <a:t>파동 이다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</a:t>
            </a:r>
            <a:r>
              <a:rPr lang="en-US" altLang="ko-KR" dirty="0" smtClean="0"/>
              <a:t>               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ko-KR" altLang="en-US" dirty="0" smtClean="0"/>
              <a:t>그렇다면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언제 입자이며 언제 파동인가</a:t>
            </a:r>
            <a:r>
              <a:rPr lang="en-US" altLang="ko-KR" dirty="0" smtClean="0"/>
              <a:t>?</a:t>
            </a:r>
          </a:p>
          <a:p>
            <a:pPr>
              <a:buNone/>
            </a:pPr>
            <a:r>
              <a:rPr lang="ko-KR" altLang="en-US" dirty="0" smtClean="0"/>
              <a:t>그건 결정할 수 없다</a:t>
            </a:r>
            <a:r>
              <a:rPr lang="en-US" altLang="ko-KR" dirty="0" smtClean="0"/>
              <a:t>,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Max Born</a:t>
            </a:r>
          </a:p>
          <a:p>
            <a:pPr>
              <a:buNone/>
            </a:pPr>
            <a:r>
              <a:rPr lang="ko-KR" altLang="en-US" dirty="0" smtClean="0"/>
              <a:t>그렇다면 입자의 </a:t>
            </a:r>
            <a:r>
              <a:rPr lang="ko-KR" altLang="en-US" dirty="0" err="1" smtClean="0"/>
              <a:t>파동성이란</a:t>
            </a:r>
            <a:r>
              <a:rPr lang="ko-KR" altLang="en-US" dirty="0" smtClean="0"/>
              <a:t> 무엇인가</a:t>
            </a:r>
            <a:r>
              <a:rPr lang="en-US" altLang="ko-KR" dirty="0" smtClean="0"/>
              <a:t>? –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</a:t>
            </a:r>
            <a:r>
              <a:rPr lang="ko-KR" altLang="en-US" dirty="0" smtClean="0"/>
              <a:t>확률이다</a:t>
            </a:r>
            <a:r>
              <a:rPr lang="en-US" altLang="ko-KR" dirty="0" smtClean="0"/>
              <a:t>. – 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모든 것은 확률적으로 존재한다</a:t>
            </a:r>
            <a:r>
              <a:rPr lang="en-US" altLang="ko-KR" dirty="0" smtClean="0"/>
              <a:t>.- </a:t>
            </a:r>
            <a:r>
              <a:rPr lang="ko-KR" altLang="en-US" dirty="0" smtClean="0"/>
              <a:t>존재란 없다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인간의 양자역학적 존재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o-KR" altLang="en-US" dirty="0" smtClean="0"/>
              <a:t>인간의 몸의 존재도</a:t>
            </a:r>
            <a:endParaRPr lang="en-US" altLang="ko-KR" dirty="0" smtClean="0"/>
          </a:p>
          <a:p>
            <a:pPr>
              <a:buNone/>
            </a:pPr>
            <a:r>
              <a:rPr lang="ko-KR" altLang="en-US" b="1" dirty="0" err="1" smtClean="0"/>
              <a:t>파동성</a:t>
            </a:r>
            <a:r>
              <a:rPr lang="ko-KR" altLang="en-US" dirty="0" err="1" smtClean="0"/>
              <a:t>으로</a:t>
            </a:r>
            <a:r>
              <a:rPr lang="ko-KR" altLang="en-US" dirty="0" smtClean="0"/>
              <a:t> 존재할 수 있는 가능성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곧 </a:t>
            </a:r>
            <a:endParaRPr lang="en-US" altLang="ko-KR" dirty="0" smtClean="0"/>
          </a:p>
          <a:p>
            <a:pPr>
              <a:buNone/>
            </a:pPr>
            <a:r>
              <a:rPr lang="ko-KR" altLang="en-US" b="1" dirty="0" err="1" smtClean="0"/>
              <a:t>확률성</a:t>
            </a:r>
            <a:r>
              <a:rPr lang="ko-KR" altLang="en-US" dirty="0" err="1" smtClean="0"/>
              <a:t>을</a:t>
            </a:r>
            <a:r>
              <a:rPr lang="ko-KR" altLang="en-US" dirty="0" smtClean="0"/>
              <a:t> 가지고 있다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ko-KR" altLang="en-US" dirty="0" smtClean="0"/>
              <a:t>시간과 공간을 초월</a:t>
            </a:r>
            <a:r>
              <a:rPr lang="en-US" altLang="ko-KR" dirty="0" smtClean="0"/>
              <a:t>: </a:t>
            </a:r>
            <a:r>
              <a:rPr lang="ko-KR" altLang="en-US" dirty="0" smtClean="0"/>
              <a:t>무소부재가 가능하다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인간은 관찰자 없이는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존재하는 것이 아님</a:t>
            </a:r>
            <a:r>
              <a:rPr lang="en-US" altLang="ko-KR" dirty="0" smtClean="0"/>
              <a:t>.– </a:t>
            </a:r>
            <a:r>
              <a:rPr lang="ko-KR" altLang="en-US" dirty="0" smtClean="0"/>
              <a:t>죄인</a:t>
            </a:r>
            <a:r>
              <a:rPr lang="en-US" altLang="ko-KR" dirty="0" smtClean="0"/>
              <a:t>: </a:t>
            </a:r>
            <a:r>
              <a:rPr lang="ko-KR" altLang="en-US" dirty="0" smtClean="0"/>
              <a:t>비 존재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곧</a:t>
            </a:r>
            <a:r>
              <a:rPr lang="en-US" altLang="ko-KR" dirty="0" smtClean="0"/>
              <a:t>,</a:t>
            </a:r>
            <a:r>
              <a:rPr lang="ko-KR" altLang="en-US" dirty="0" smtClean="0"/>
              <a:t>사망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그러므로 관찰자가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생명</a:t>
            </a:r>
            <a:r>
              <a:rPr lang="en-US" altLang="ko-KR" dirty="0" smtClean="0"/>
              <a:t>’</a:t>
            </a:r>
            <a:r>
              <a:rPr lang="ko-KR" altLang="en-US" dirty="0" smtClean="0"/>
              <a:t>이다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5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ko-KR" altLang="en-US" dirty="0" smtClean="0"/>
              <a:t>양자들에 대한 관찰자의 간섭은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‘</a:t>
            </a:r>
            <a:r>
              <a:rPr lang="ko-KR" altLang="en-US" b="1" dirty="0" smtClean="0"/>
              <a:t>관찰자의 의식</a:t>
            </a:r>
            <a:r>
              <a:rPr lang="en-US" altLang="ko-KR" b="1" dirty="0" smtClean="0"/>
              <a:t>’</a:t>
            </a:r>
            <a:r>
              <a:rPr lang="ko-KR" altLang="en-US" dirty="0" smtClean="0"/>
              <a:t>에 의하여 일어난다고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볼 수밖에 없다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따라서 </a:t>
            </a:r>
            <a:endParaRPr lang="en-US" altLang="ko-KR" dirty="0" smtClean="0"/>
          </a:p>
          <a:p>
            <a:pPr>
              <a:buNone/>
            </a:pPr>
            <a:endParaRPr lang="en-US" altLang="ko-KR" b="1" dirty="0" smtClean="0"/>
          </a:p>
          <a:p>
            <a:pPr>
              <a:buNone/>
            </a:pPr>
            <a:r>
              <a:rPr lang="ko-KR" altLang="en-US" b="1" dirty="0" smtClean="0"/>
              <a:t>관찰자의 의식과 상관없이 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b="1" dirty="0" smtClean="0"/>
              <a:t>어떤 입자든지 독립적으로 현실적으로 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b="1" dirty="0" smtClean="0"/>
              <a:t>존재할 수는 없다</a:t>
            </a:r>
            <a:r>
              <a:rPr lang="en-US" altLang="ko-KR" dirty="0" smtClean="0"/>
              <a:t>.  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</a:t>
            </a:r>
            <a:r>
              <a:rPr lang="ko-KR" altLang="en-US" b="1" dirty="0" smtClean="0"/>
              <a:t>오직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스스로 있는 관찰자만 존재할 뿐이다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en-US" altLang="ko-KR" dirty="0" smtClean="0"/>
              <a:t>              </a:t>
            </a:r>
            <a:r>
              <a:rPr lang="ko-KR" altLang="en-US" dirty="0" smtClean="0">
                <a:solidFill>
                  <a:srgbClr val="FF0000"/>
                </a:solidFill>
              </a:rPr>
              <a:t>삼위일체로 존재한다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관찰자 의식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 </a:t>
            </a:r>
            <a:r>
              <a:rPr lang="en-US" altLang="ko-KR" dirty="0" smtClean="0"/>
              <a:t>2 slit </a:t>
            </a:r>
            <a:r>
              <a:rPr lang="ko-KR" altLang="en-US" dirty="0" smtClean="0"/>
              <a:t>실험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전자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광자들의 상태가 변화한다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1 slit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입자</a:t>
            </a: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ko-KR" altLang="en-US" dirty="0" smtClean="0">
                <a:sym typeface="Wingdings" pitchFamily="2" charset="2"/>
              </a:rPr>
              <a:t>물질 </a:t>
            </a:r>
            <a:r>
              <a:rPr lang="en-US" altLang="ko-KR" dirty="0" smtClean="0">
                <a:sym typeface="Wingdings" pitchFamily="2" charset="2"/>
              </a:rPr>
              <a:t>- M)</a:t>
            </a:r>
            <a:r>
              <a:rPr lang="ko-KR" altLang="en-US" dirty="0" smtClean="0">
                <a:sym typeface="Wingdings" pitchFamily="2" charset="2"/>
              </a:rPr>
              <a:t>상태</a:t>
            </a:r>
            <a:endParaRPr lang="en-US" altLang="ko-KR" dirty="0" smtClean="0">
              <a:sym typeface="Wingdings" pitchFamily="2" charset="2"/>
            </a:endParaRPr>
          </a:p>
          <a:p>
            <a:pPr>
              <a:buNone/>
            </a:pPr>
            <a:r>
              <a:rPr lang="en-US" altLang="ko-KR" dirty="0" smtClean="0">
                <a:sym typeface="Wingdings" pitchFamily="2" charset="2"/>
              </a:rPr>
              <a:t> 2 slit  </a:t>
            </a:r>
            <a:r>
              <a:rPr lang="ko-KR" altLang="en-US" dirty="0" smtClean="0">
                <a:sym typeface="Wingdings" pitchFamily="2" charset="2"/>
              </a:rPr>
              <a:t>파동</a:t>
            </a: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ko-KR" altLang="en-US" dirty="0" smtClean="0">
                <a:sym typeface="Wingdings" pitchFamily="2" charset="2"/>
              </a:rPr>
              <a:t>에너지</a:t>
            </a:r>
            <a:r>
              <a:rPr lang="en-US" altLang="ko-KR" dirty="0" smtClean="0">
                <a:sym typeface="Wingdings" pitchFamily="2" charset="2"/>
              </a:rPr>
              <a:t>-E)</a:t>
            </a:r>
            <a:r>
              <a:rPr lang="ko-KR" altLang="en-US" dirty="0" smtClean="0">
                <a:sym typeface="Wingdings" pitchFamily="2" charset="2"/>
              </a:rPr>
              <a:t>상태</a:t>
            </a:r>
            <a:r>
              <a:rPr lang="en-US" altLang="ko-KR" dirty="0" smtClean="0">
                <a:sym typeface="Wingdings" pitchFamily="2" charset="2"/>
              </a:rPr>
              <a:t>   </a:t>
            </a:r>
          </a:p>
          <a:p>
            <a:pPr>
              <a:buNone/>
            </a:pPr>
            <a:r>
              <a:rPr lang="en-US" altLang="ko-KR" dirty="0" smtClean="0">
                <a:sym typeface="Wingdings" pitchFamily="2" charset="2"/>
              </a:rPr>
              <a:t>                      </a:t>
            </a:r>
          </a:p>
          <a:p>
            <a:pPr>
              <a:buNone/>
            </a:pPr>
            <a:r>
              <a:rPr lang="en-US" altLang="ko-KR" sz="4000" dirty="0" smtClean="0">
                <a:sym typeface="Wingdings" pitchFamily="2" charset="2"/>
              </a:rPr>
              <a:t>                 </a:t>
            </a:r>
            <a:r>
              <a:rPr lang="en-US" altLang="ko-KR" sz="4000" dirty="0" smtClean="0"/>
              <a:t>E = MC²</a:t>
            </a:r>
          </a:p>
          <a:p>
            <a:pPr>
              <a:buNone/>
            </a:pPr>
            <a:endParaRPr lang="en-US" altLang="ko-KR" sz="40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양자물리학 </a:t>
            </a:r>
            <a:r>
              <a:rPr lang="en-US" altLang="ko-KR" dirty="0" smtClean="0"/>
              <a:t>= </a:t>
            </a:r>
            <a:r>
              <a:rPr lang="ko-KR" altLang="en-US" dirty="0" smtClean="0"/>
              <a:t>영적 물리학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모든 물질은 </a:t>
            </a:r>
            <a:endParaRPr lang="en-US" altLang="ko-KR" dirty="0" smtClean="0"/>
          </a:p>
          <a:p>
            <a:pPr>
              <a:buNone/>
            </a:pPr>
            <a:r>
              <a:rPr lang="en-US" altLang="ko-KR" sz="3600" b="1" dirty="0" smtClean="0">
                <a:solidFill>
                  <a:srgbClr val="FF0000"/>
                </a:solidFill>
              </a:rPr>
              <a:t>“</a:t>
            </a:r>
            <a:r>
              <a:rPr lang="ko-KR" altLang="en-US" sz="3600" b="1" dirty="0" smtClean="0">
                <a:solidFill>
                  <a:srgbClr val="FF0000"/>
                </a:solidFill>
              </a:rPr>
              <a:t>외부로부터 주어지는 에너지</a:t>
            </a:r>
            <a:r>
              <a:rPr lang="en-US" altLang="ko-KR" sz="3600" b="1" dirty="0" smtClean="0">
                <a:solidFill>
                  <a:srgbClr val="FF0000"/>
                </a:solidFill>
              </a:rPr>
              <a:t>”</a:t>
            </a:r>
            <a:r>
              <a:rPr lang="ko-KR" altLang="en-US" dirty="0" smtClean="0"/>
              <a:t>에 의하여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그 위치나 상태가 변화한다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r>
              <a:rPr lang="ko-KR" altLang="en-US" b="1" dirty="0" smtClean="0"/>
              <a:t>에너지는 파동</a:t>
            </a:r>
            <a:r>
              <a:rPr lang="ko-KR" altLang="en-US" dirty="0" smtClean="0"/>
              <a:t>이다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결론</a:t>
            </a:r>
            <a:r>
              <a:rPr lang="en-US" altLang="ko-KR" dirty="0" smtClean="0"/>
              <a:t>: </a:t>
            </a:r>
            <a:r>
              <a:rPr lang="ko-KR" altLang="en-US" b="1" dirty="0" smtClean="0">
                <a:solidFill>
                  <a:srgbClr val="FF0000"/>
                </a:solidFill>
              </a:rPr>
              <a:t>에너지</a:t>
            </a:r>
            <a:r>
              <a:rPr lang="en-US" altLang="ko-KR" b="1" dirty="0" smtClean="0">
                <a:solidFill>
                  <a:srgbClr val="FF0000"/>
                </a:solidFill>
              </a:rPr>
              <a:t>(</a:t>
            </a:r>
            <a:r>
              <a:rPr lang="ko-KR" altLang="en-US" b="1" dirty="0" smtClean="0">
                <a:solidFill>
                  <a:srgbClr val="FF0000"/>
                </a:solidFill>
              </a:rPr>
              <a:t>파동</a:t>
            </a:r>
            <a:r>
              <a:rPr lang="en-US" altLang="ko-KR" b="1" dirty="0" smtClean="0">
                <a:solidFill>
                  <a:srgbClr val="FF0000"/>
                </a:solidFill>
              </a:rPr>
              <a:t>)</a:t>
            </a:r>
            <a:r>
              <a:rPr lang="ko-KR" altLang="en-US" b="1" dirty="0" smtClean="0">
                <a:solidFill>
                  <a:srgbClr val="FF0000"/>
                </a:solidFill>
              </a:rPr>
              <a:t>가 물질에 영향을 미친다</a:t>
            </a:r>
            <a:r>
              <a:rPr lang="en-US" altLang="ko-KR" b="1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 = MC²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에너지는 물질이면서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 </a:t>
            </a:r>
            <a:r>
              <a:rPr lang="ko-KR" altLang="en-US" dirty="0" smtClean="0"/>
              <a:t>동시에 에너지일 수 있다</a:t>
            </a:r>
            <a:r>
              <a:rPr lang="en-US" altLang="ko-KR" dirty="0" smtClean="0"/>
              <a:t>. </a:t>
            </a:r>
            <a:r>
              <a:rPr lang="en-US" altLang="ko-KR" dirty="0" smtClean="0">
                <a:sym typeface="Wingdings" pitchFamily="2" charset="2"/>
              </a:rPr>
              <a:t></a:t>
            </a:r>
            <a:r>
              <a:rPr lang="en-US" altLang="ko-KR" dirty="0" smtClean="0"/>
              <a:t> </a:t>
            </a:r>
            <a:r>
              <a:rPr lang="en-US" altLang="ko-KR" b="1" dirty="0" smtClean="0"/>
              <a:t>E = M</a:t>
            </a:r>
          </a:p>
          <a:p>
            <a:pPr>
              <a:buNone/>
            </a:pPr>
            <a:r>
              <a:rPr lang="ko-KR" altLang="en-US" dirty="0" smtClean="0"/>
              <a:t>  그러나</a:t>
            </a:r>
            <a:r>
              <a:rPr lang="en-US" altLang="ko-KR" dirty="0" smtClean="0"/>
              <a:t>, </a:t>
            </a:r>
            <a:r>
              <a:rPr lang="en-US" altLang="ko-KR" b="1" dirty="0" smtClean="0"/>
              <a:t>E = M</a:t>
            </a:r>
            <a:r>
              <a:rPr lang="ko-KR" altLang="en-US" dirty="0" smtClean="0"/>
              <a:t>이 되기 위해서는 </a:t>
            </a:r>
            <a:r>
              <a:rPr lang="en-US" altLang="ko-KR" b="1" dirty="0" smtClean="0"/>
              <a:t>M</a:t>
            </a:r>
            <a:r>
              <a:rPr lang="ko-KR" altLang="en-US" dirty="0" smtClean="0"/>
              <a:t>에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C²,</a:t>
            </a:r>
          </a:p>
          <a:p>
            <a:pPr>
              <a:buNone/>
            </a:pPr>
            <a:r>
              <a:rPr lang="ko-KR" altLang="en-US" dirty="0" smtClean="0"/>
              <a:t>      곧 어마어마한 속도가 붙어야 한다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b="1" dirty="0" smtClean="0"/>
          </a:p>
          <a:p>
            <a:pPr>
              <a:buNone/>
            </a:pPr>
            <a:r>
              <a:rPr lang="en-US" altLang="ko-KR" b="1" dirty="0" smtClean="0"/>
              <a:t>2 slit </a:t>
            </a:r>
            <a:r>
              <a:rPr lang="ko-KR" altLang="en-US" dirty="0" smtClean="0"/>
              <a:t>일 경우에는 인간의 관찰 없이 </a:t>
            </a:r>
            <a:r>
              <a:rPr lang="en-US" altLang="ko-KR" dirty="0" smtClean="0"/>
              <a:t>M</a:t>
            </a:r>
            <a:r>
              <a:rPr lang="ko-KR" altLang="en-US" dirty="0" smtClean="0"/>
              <a:t>이던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전자가 </a:t>
            </a:r>
            <a:r>
              <a:rPr lang="en-US" altLang="ko-KR" dirty="0" smtClean="0"/>
              <a:t>E</a:t>
            </a:r>
            <a:r>
              <a:rPr lang="ko-KR" altLang="en-US" dirty="0" smtClean="0"/>
              <a:t>로 전환해버린다</a:t>
            </a:r>
            <a:r>
              <a:rPr lang="en-US" altLang="ko-KR" dirty="0" smtClean="0"/>
              <a:t>. ( M </a:t>
            </a:r>
            <a:r>
              <a:rPr lang="en-US" altLang="ko-KR" dirty="0" smtClean="0">
                <a:sym typeface="Wingdings" pitchFamily="2" charset="2"/>
              </a:rPr>
              <a:t> E )</a:t>
            </a:r>
            <a:endParaRPr lang="ko-KR" alt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 slit</a:t>
            </a:r>
            <a:r>
              <a:rPr lang="ko-KR" altLang="en-US" sz="3200" dirty="0" smtClean="0"/>
              <a:t>의 경우</a:t>
            </a:r>
            <a:r>
              <a:rPr lang="en-US" altLang="ko-KR" sz="3200" dirty="0" smtClean="0"/>
              <a:t>, </a:t>
            </a:r>
            <a:r>
              <a:rPr lang="en-US" altLang="ko-KR" dirty="0" smtClean="0"/>
              <a:t>M</a:t>
            </a:r>
            <a:r>
              <a:rPr lang="en-US" altLang="ko-KR" dirty="0" smtClean="0">
                <a:sym typeface="Wingdings" pitchFamily="2" charset="2"/>
              </a:rPr>
              <a:t>E</a:t>
            </a:r>
            <a:r>
              <a:rPr lang="ko-KR" altLang="en-US" sz="3200" dirty="0" smtClean="0">
                <a:sym typeface="Wingdings" pitchFamily="2" charset="2"/>
              </a:rPr>
              <a:t>가 되기위해서는</a:t>
            </a:r>
            <a:r>
              <a:rPr lang="en-US" altLang="ko-KR" sz="3200" dirty="0" smtClean="0">
                <a:sym typeface="Wingdings" pitchFamily="2" charset="2"/>
              </a:rPr>
              <a:t>?</a:t>
            </a:r>
            <a:endParaRPr lang="ko-KR" altLang="en-US" sz="32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altLang="ko-KR" dirty="0" smtClean="0"/>
              <a:t>*1 slit</a:t>
            </a:r>
            <a:r>
              <a:rPr lang="en-US" altLang="ko-KR" sz="2400" dirty="0" smtClean="0"/>
              <a:t>,</a:t>
            </a:r>
            <a:r>
              <a:rPr lang="ko-KR" altLang="en-US" dirty="0" smtClean="0"/>
              <a:t> </a:t>
            </a:r>
            <a:r>
              <a:rPr lang="ko-KR" altLang="en-US" sz="2400" dirty="0" smtClean="0"/>
              <a:t>또는</a:t>
            </a:r>
            <a:r>
              <a:rPr lang="en-US" altLang="ko-KR" dirty="0" smtClean="0"/>
              <a:t>2 slit</a:t>
            </a:r>
            <a:r>
              <a:rPr lang="ko-KR" altLang="en-US" sz="2800" dirty="0" smtClean="0"/>
              <a:t>인가를</a:t>
            </a:r>
            <a:r>
              <a:rPr lang="ko-KR" altLang="en-US" dirty="0" smtClean="0"/>
              <a:t> 아는 </a:t>
            </a:r>
            <a:r>
              <a:rPr lang="ko-KR" altLang="en-US" b="1" dirty="0" smtClean="0"/>
              <a:t>의식</a:t>
            </a:r>
            <a:r>
              <a:rPr lang="ko-KR" altLang="en-US" dirty="0" smtClean="0"/>
              <a:t>이 필요하다</a:t>
            </a:r>
            <a:r>
              <a:rPr lang="en-US" altLang="ko-KR" dirty="0" smtClean="0"/>
              <a:t>.</a:t>
            </a:r>
          </a:p>
          <a:p>
            <a:pPr marL="514350" indent="-514350">
              <a:buNone/>
            </a:pPr>
            <a:r>
              <a:rPr lang="en-US" altLang="ko-KR" b="1" dirty="0" smtClean="0"/>
              <a:t>*M</a:t>
            </a:r>
            <a:r>
              <a:rPr lang="ko-KR" altLang="en-US" sz="2800" dirty="0" smtClean="0"/>
              <a:t>에</a:t>
            </a:r>
            <a:r>
              <a:rPr lang="ko-KR" altLang="en-US" dirty="0" smtClean="0"/>
              <a:t> </a:t>
            </a:r>
            <a:r>
              <a:rPr lang="en-US" altLang="ko-KR" b="1" dirty="0" smtClean="0"/>
              <a:t>C²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상상불허한</a:t>
            </a:r>
            <a:r>
              <a:rPr lang="ko-KR" altLang="en-US" dirty="0" smtClean="0"/>
              <a:t> 속도</a:t>
            </a:r>
            <a:r>
              <a:rPr lang="en-US" altLang="ko-KR" dirty="0" smtClean="0"/>
              <a:t>)</a:t>
            </a:r>
            <a:r>
              <a:rPr lang="ko-KR" altLang="en-US" dirty="0" smtClean="0"/>
              <a:t>를 붙여줄 수 있는 </a:t>
            </a:r>
            <a:endParaRPr lang="en-US" altLang="ko-KR" dirty="0" smtClean="0"/>
          </a:p>
          <a:p>
            <a:pPr marL="514350" indent="-514350">
              <a:buNone/>
            </a:pPr>
            <a:r>
              <a:rPr lang="en-US" altLang="ko-KR" dirty="0" smtClean="0"/>
              <a:t> </a:t>
            </a:r>
            <a:r>
              <a:rPr lang="ko-KR" altLang="en-US" dirty="0" smtClean="0"/>
              <a:t>무엇인가가 필요하다</a:t>
            </a:r>
            <a:r>
              <a:rPr lang="en-US" altLang="ko-KR" dirty="0" smtClean="0"/>
              <a:t>.</a:t>
            </a:r>
          </a:p>
          <a:p>
            <a:pPr marL="514350" indent="-514350">
              <a:buNone/>
            </a:pPr>
            <a:endParaRPr lang="en-US" altLang="ko-KR" dirty="0" smtClean="0"/>
          </a:p>
          <a:p>
            <a:pPr marL="514350" indent="-514350">
              <a:buNone/>
            </a:pPr>
            <a:r>
              <a:rPr lang="en-US" altLang="ko-KR" dirty="0" smtClean="0"/>
              <a:t>*</a:t>
            </a:r>
            <a:r>
              <a:rPr lang="ko-KR" altLang="en-US" dirty="0" smtClean="0"/>
              <a:t>어떤 물체에 속도를 내게 할 수 있는 것은 </a:t>
            </a:r>
            <a:endParaRPr lang="en-US" altLang="ko-KR" dirty="0" smtClean="0"/>
          </a:p>
          <a:p>
            <a:pPr marL="514350" indent="-514350">
              <a:buNone/>
            </a:pPr>
            <a:r>
              <a:rPr lang="ko-KR" altLang="en-US" dirty="0" smtClean="0"/>
              <a:t> 에너지 </a:t>
            </a:r>
            <a:r>
              <a:rPr lang="ko-KR" altLang="en-US" b="1" dirty="0" smtClean="0"/>
              <a:t>場</a:t>
            </a:r>
            <a:r>
              <a:rPr lang="ko-KR" altLang="en-US" dirty="0" smtClean="0"/>
              <a:t>이다</a:t>
            </a:r>
            <a:r>
              <a:rPr lang="en-US" altLang="ko-KR" dirty="0" smtClean="0"/>
              <a:t>. </a:t>
            </a:r>
            <a:r>
              <a:rPr lang="ko-KR" altLang="en-US" sz="2800" dirty="0" smtClean="0"/>
              <a:t>예</a:t>
            </a:r>
            <a:r>
              <a:rPr lang="en-US" altLang="ko-KR" sz="2800" dirty="0" smtClean="0"/>
              <a:t>:</a:t>
            </a:r>
            <a:r>
              <a:rPr lang="en-US" altLang="ko-KR" dirty="0" smtClean="0"/>
              <a:t> </a:t>
            </a:r>
            <a:r>
              <a:rPr lang="ko-KR" altLang="en-US" dirty="0" smtClean="0"/>
              <a:t>자기장</a:t>
            </a:r>
            <a:r>
              <a:rPr lang="en-US" altLang="ko-KR" dirty="0" smtClean="0"/>
              <a:t>(Magnetic Field)</a:t>
            </a:r>
          </a:p>
          <a:p>
            <a:pPr marL="514350" indent="-514350">
              <a:buNone/>
            </a:pPr>
            <a:r>
              <a:rPr lang="en-US" altLang="ko-KR" dirty="0" smtClean="0"/>
              <a:t>*</a:t>
            </a:r>
            <a:r>
              <a:rPr lang="ko-KR" altLang="en-US" dirty="0" smtClean="0"/>
              <a:t>의식이</a:t>
            </a:r>
            <a:r>
              <a:rPr lang="en-US" altLang="ko-KR" dirty="0" smtClean="0"/>
              <a:t> </a:t>
            </a:r>
            <a:r>
              <a:rPr lang="ko-KR" altLang="en-US" dirty="0" smtClean="0"/>
              <a:t>에너지 장을 형성할까</a:t>
            </a:r>
            <a:r>
              <a:rPr lang="en-US" altLang="ko-KR" dirty="0" smtClean="0"/>
              <a:t>?.</a:t>
            </a:r>
            <a:endParaRPr lang="ko-KR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하나님의 의식의 장 안에서는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에너지</a:t>
            </a:r>
            <a:r>
              <a:rPr lang="en-US" altLang="ko-KR" dirty="0" smtClean="0"/>
              <a:t>(</a:t>
            </a:r>
            <a:r>
              <a:rPr lang="ko-KR" altLang="en-US" dirty="0" smtClean="0"/>
              <a:t>파동</a:t>
            </a:r>
            <a:r>
              <a:rPr lang="en-US" altLang="ko-KR" dirty="0" smtClean="0"/>
              <a:t>)</a:t>
            </a:r>
            <a:r>
              <a:rPr lang="ko-KR" altLang="en-US" dirty="0" smtClean="0"/>
              <a:t>가 물질이 될 수도 있고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물질이 에너지가 될 수도 있다는 말이다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하나님의 의식</a:t>
            </a:r>
            <a:r>
              <a:rPr lang="en-US" altLang="ko-KR" dirty="0" smtClean="0"/>
              <a:t>(</a:t>
            </a:r>
            <a:r>
              <a:rPr lang="ko-KR" altLang="en-US" dirty="0" smtClean="0"/>
              <a:t>뜻</a:t>
            </a:r>
            <a:r>
              <a:rPr lang="en-US" altLang="ko-KR" dirty="0" smtClean="0"/>
              <a:t>)</a:t>
            </a:r>
            <a:r>
              <a:rPr lang="ko-KR" altLang="en-US" dirty="0" smtClean="0"/>
              <a:t>이란 하나님의 말씀이다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ko-KR" altLang="en-US" dirty="0" smtClean="0"/>
              <a:t>그러므로 말씀의 장 안에서는 모든 가능성이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있다는 말이다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의식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에너지 </a:t>
            </a:r>
            <a:r>
              <a:rPr lang="ko-KR" altLang="en-US" b="1" dirty="0" smtClean="0">
                <a:sym typeface="Wingdings" pitchFamily="2" charset="2"/>
              </a:rPr>
              <a:t>場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7091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ko-KR" altLang="en-US" dirty="0" smtClean="0"/>
              <a:t>요</a:t>
            </a:r>
            <a:r>
              <a:rPr lang="en-US" altLang="ko-KR" dirty="0" smtClean="0"/>
              <a:t>1:1 </a:t>
            </a:r>
            <a:r>
              <a:rPr lang="ko-KR" altLang="en-US" dirty="0" smtClean="0"/>
              <a:t>태초에 말씀이 계시니라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말씀 場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의식</a:t>
            </a: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ko-KR" altLang="en-US" dirty="0" smtClean="0">
                <a:sym typeface="Wingdings" pitchFamily="2" charset="2"/>
              </a:rPr>
              <a:t>영적</a:t>
            </a:r>
            <a:r>
              <a:rPr lang="en-US" altLang="ko-KR" dirty="0" smtClean="0">
                <a:sym typeface="Wingdings" pitchFamily="2" charset="2"/>
              </a:rPr>
              <a:t>)</a:t>
            </a:r>
            <a:r>
              <a:rPr lang="ko-KR" altLang="en-US" dirty="0" smtClean="0">
                <a:sym typeface="Wingdings" pitchFamily="2" charset="2"/>
              </a:rPr>
              <a:t>에너지의 장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場</a:t>
            </a:r>
            <a:r>
              <a:rPr lang="en-US" altLang="ko-KR" dirty="0" smtClean="0"/>
              <a:t>(</a:t>
            </a:r>
            <a:r>
              <a:rPr lang="ko-KR" altLang="en-US" dirty="0" smtClean="0"/>
              <a:t>말씀</a:t>
            </a:r>
            <a:r>
              <a:rPr lang="en-US" altLang="ko-KR" dirty="0" smtClean="0"/>
              <a:t>)</a:t>
            </a:r>
            <a:r>
              <a:rPr lang="ko-KR" altLang="en-US" dirty="0" smtClean="0"/>
              <a:t>만이 오직 유일한 실체이다</a:t>
            </a:r>
            <a:r>
              <a:rPr lang="en-US" altLang="ko-KR" dirty="0" smtClean="0"/>
              <a:t>. -</a:t>
            </a:r>
            <a:r>
              <a:rPr lang="ko-KR" altLang="en-US" dirty="0" smtClean="0"/>
              <a:t>아인슈타인</a:t>
            </a:r>
            <a:r>
              <a:rPr lang="en-US" altLang="ko-KR" dirty="0" smtClean="0"/>
              <a:t>-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양자 장</a:t>
            </a:r>
            <a:r>
              <a:rPr lang="en-US" altLang="ko-KR" dirty="0" smtClean="0"/>
              <a:t>(Quantum Field)</a:t>
            </a:r>
          </a:p>
          <a:p>
            <a:pPr>
              <a:buNone/>
            </a:pPr>
            <a:r>
              <a:rPr lang="ko-KR" altLang="en-US" dirty="0" smtClean="0"/>
              <a:t>중력 장</a:t>
            </a:r>
            <a:r>
              <a:rPr lang="en-US" altLang="ko-KR" dirty="0" smtClean="0"/>
              <a:t>(Gravity Field) </a:t>
            </a:r>
          </a:p>
          <a:p>
            <a:pPr>
              <a:buNone/>
            </a:pPr>
            <a:r>
              <a:rPr lang="en-US" altLang="ko-KR" dirty="0" smtClean="0">
                <a:sym typeface="Wingdings" pitchFamily="2" charset="2"/>
              </a:rPr>
              <a:t></a:t>
            </a:r>
            <a:r>
              <a:rPr lang="ko-KR" altLang="en-US" dirty="0" err="1" smtClean="0">
                <a:sym typeface="Wingdings" pitchFamily="2" charset="2"/>
              </a:rPr>
              <a:t>물질파</a:t>
            </a:r>
            <a:r>
              <a:rPr lang="en-US" altLang="ko-KR" dirty="0" smtClean="0">
                <a:sym typeface="Wingdings" pitchFamily="2" charset="2"/>
              </a:rPr>
              <a:t>(Matter Wave,</a:t>
            </a:r>
            <a:r>
              <a:rPr lang="ko-KR" altLang="en-US" dirty="0" err="1" smtClean="0">
                <a:sym typeface="Wingdings" pitchFamily="2" charset="2"/>
              </a:rPr>
              <a:t>드브로이</a:t>
            </a:r>
            <a:r>
              <a:rPr lang="en-US" altLang="ko-KR" dirty="0" smtClean="0">
                <a:sym typeface="Wingdings" pitchFamily="2" charset="2"/>
              </a:rPr>
              <a:t>)</a:t>
            </a:r>
            <a:r>
              <a:rPr lang="ko-KR" altLang="en-US" sz="2600" dirty="0" smtClean="0">
                <a:sym typeface="Wingdings" pitchFamily="2" charset="2"/>
              </a:rPr>
              <a:t>물질을 형성시키는 </a:t>
            </a:r>
            <a:endParaRPr lang="en-US" altLang="ko-KR" sz="2600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600200"/>
            <a:ext cx="8208912" cy="48531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ko-KR" altLang="en-US" b="1" dirty="0" smtClean="0"/>
              <a:t>말씀</a:t>
            </a:r>
            <a:r>
              <a:rPr lang="ko-KR" altLang="en-US" dirty="0" smtClean="0"/>
              <a:t>이 물질이 되고</a:t>
            </a:r>
            <a:r>
              <a:rPr lang="en-US" altLang="ko-KR" dirty="0" smtClean="0"/>
              <a:t>: </a:t>
            </a:r>
            <a:r>
              <a:rPr lang="ko-KR" altLang="en-US" dirty="0" smtClean="0"/>
              <a:t>말씀이 육신이 되어</a:t>
            </a:r>
            <a:r>
              <a:rPr lang="en-US" altLang="ko-KR" dirty="0" smtClean="0"/>
              <a:t>--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b="1" u="sng" dirty="0" smtClean="0"/>
              <a:t>말씀</a:t>
            </a:r>
            <a:r>
              <a:rPr lang="ko-KR" altLang="en-US" u="sng" dirty="0" smtClean="0"/>
              <a:t>으로</a:t>
            </a:r>
            <a:endParaRPr lang="en-US" altLang="ko-KR" u="sng" dirty="0" smtClean="0"/>
          </a:p>
          <a:p>
            <a:pPr>
              <a:buNone/>
            </a:pPr>
            <a:r>
              <a:rPr lang="ko-KR" altLang="en-US" dirty="0" smtClean="0"/>
              <a:t>그 물질을 형성시키고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그 물질이 분해되지 않도록 보호하고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궤도를 돌 수 있도록 인도하고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속도를 낼 수 있도록 에너지를 가해준다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ko-KR" altLang="en-US" dirty="0" smtClean="0"/>
              <a:t>인간에게는 의식을 주신다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ko-KR" altLang="en-US" dirty="0" smtClean="0"/>
              <a:t> </a:t>
            </a:r>
            <a:endParaRPr lang="ko-KR" alt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o-KR" altLang="en-US" dirty="0" smtClean="0"/>
              <a:t>그렇다면 소위 관찰자 효과도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관찰하는 인간의 의식이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파동에 영향을 미친 것이 아니라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하나님의 의식이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인간이 관찰하는 순간에 </a:t>
            </a:r>
            <a:r>
              <a:rPr lang="ko-KR" altLang="en-US" dirty="0" err="1" smtClean="0"/>
              <a:t>파동성을</a:t>
            </a:r>
            <a:r>
              <a:rPr lang="ko-KR" altLang="en-US" dirty="0" smtClean="0"/>
              <a:t> 붕괴시키고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입자성을 나타내게 하신 것이라고 볼 수 있다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ko-KR" altLang="en-US" dirty="0" smtClean="0"/>
              <a:t>따라서 인간은 관찰자가 될 수가 없다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관찰자의 의식이 입자의 의식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o-KR" altLang="en-US" dirty="0" smtClean="0"/>
              <a:t>입자가 의식이 있는 것처럼 행동하는 이유는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입자 자체가 의식이 있는 것이 아니라 관찰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자</a:t>
            </a:r>
            <a:r>
              <a:rPr lang="en-US" altLang="ko-KR" dirty="0" smtClean="0"/>
              <a:t>(</a:t>
            </a:r>
            <a:r>
              <a:rPr lang="ko-KR" altLang="en-US" b="1" dirty="0" smtClean="0"/>
              <a:t>神</a:t>
            </a:r>
            <a:r>
              <a:rPr lang="en-US" altLang="ko-KR" dirty="0" smtClean="0"/>
              <a:t>)</a:t>
            </a:r>
            <a:r>
              <a:rPr lang="ko-KR" altLang="en-US" dirty="0" smtClean="0"/>
              <a:t>의 의지가 입자에 영향을 미쳤기 때문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인간의 의식은 인간 자신의 의지가 아니라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관찰자</a:t>
            </a:r>
            <a:r>
              <a:rPr lang="en-US" altLang="ko-KR" dirty="0" smtClean="0"/>
              <a:t>(</a:t>
            </a:r>
            <a:r>
              <a:rPr lang="ko-KR" altLang="en-US" dirty="0" smtClean="0"/>
              <a:t>하나님</a:t>
            </a:r>
            <a:r>
              <a:rPr lang="en-US" altLang="ko-KR" dirty="0" smtClean="0"/>
              <a:t>)</a:t>
            </a:r>
            <a:r>
              <a:rPr lang="ko-KR" altLang="en-US" dirty="0" smtClean="0"/>
              <a:t>의 의식이다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ko-KR" altLang="en-US" dirty="0" smtClean="0"/>
              <a:t>물질 덩어리의 인간자체에게 의식이 있을 리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가 없다</a:t>
            </a:r>
            <a:r>
              <a:rPr lang="en-US" altLang="ko-KR" dirty="0" smtClean="0"/>
              <a:t>.             </a:t>
            </a:r>
            <a:r>
              <a:rPr lang="ko-KR" altLang="en-US" dirty="0" smtClean="0"/>
              <a:t>흙</a:t>
            </a:r>
            <a:r>
              <a:rPr lang="en-US" altLang="ko-KR" dirty="0" smtClean="0">
                <a:sym typeface="Wingdings" pitchFamily="2" charset="2"/>
              </a:rPr>
              <a:t></a:t>
            </a:r>
            <a:r>
              <a:rPr lang="ko-KR" altLang="en-US" dirty="0" smtClean="0">
                <a:sym typeface="Wingdings" pitchFamily="2" charset="2"/>
              </a:rPr>
              <a:t>생기</a:t>
            </a:r>
            <a:r>
              <a:rPr lang="en-US" altLang="ko-KR" dirty="0" smtClean="0">
                <a:sym typeface="Wingdings" pitchFamily="2" charset="2"/>
              </a:rPr>
              <a:t></a:t>
            </a:r>
            <a:r>
              <a:rPr lang="ko-KR" altLang="en-US" dirty="0" smtClean="0">
                <a:sym typeface="Wingdings" pitchFamily="2" charset="2"/>
              </a:rPr>
              <a:t>의식</a:t>
            </a:r>
            <a:endParaRPr lang="ko-KR" alt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ko-KR" altLang="en-US" dirty="0" smtClean="0"/>
              <a:t>입자에게 </a:t>
            </a:r>
            <a:r>
              <a:rPr lang="en-US" altLang="ko-KR" dirty="0" smtClean="0"/>
              <a:t>1 slit </a:t>
            </a:r>
            <a:r>
              <a:rPr lang="ko-KR" altLang="en-US" dirty="0" smtClean="0"/>
              <a:t>또는 </a:t>
            </a:r>
            <a:r>
              <a:rPr lang="en-US" altLang="ko-KR" dirty="0" smtClean="0"/>
              <a:t>2 slit </a:t>
            </a:r>
            <a:r>
              <a:rPr lang="ko-KR" altLang="en-US" dirty="0" smtClean="0"/>
              <a:t>인가를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아는 의식이</a:t>
            </a:r>
            <a:r>
              <a:rPr lang="en-US" altLang="ko-KR" dirty="0" smtClean="0"/>
              <a:t> </a:t>
            </a:r>
            <a:r>
              <a:rPr lang="ko-KR" altLang="en-US" dirty="0" smtClean="0"/>
              <a:t>있는 것처럼 보이는 것이 실상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은 하나님의 의식인 것처럼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인간이 자기의 의식이 있는 것처럼 느껴질지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라도 실상은 그 의식은 하나님</a:t>
            </a:r>
            <a:r>
              <a:rPr lang="en-US" altLang="ko-KR" dirty="0" smtClean="0"/>
              <a:t>(</a:t>
            </a:r>
            <a:r>
              <a:rPr lang="ko-KR" altLang="en-US" dirty="0" smtClean="0"/>
              <a:t>사단</a:t>
            </a:r>
            <a:r>
              <a:rPr lang="en-US" altLang="ko-KR" dirty="0" smtClean="0"/>
              <a:t>)</a:t>
            </a:r>
            <a:r>
              <a:rPr lang="ko-KR" altLang="en-US" dirty="0" smtClean="0"/>
              <a:t>의 의식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일 수밖에 없다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신은 주사위노름을 하지 않는다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altLang="ko-KR" dirty="0" smtClean="0"/>
              <a:t>“</a:t>
            </a:r>
            <a:r>
              <a:rPr lang="ko-KR" altLang="en-US" dirty="0" smtClean="0"/>
              <a:t>내가 달을 본다고 달이 있고</a:t>
            </a:r>
            <a:r>
              <a:rPr lang="en-US" altLang="ko-KR" dirty="0" smtClean="0"/>
              <a:t>,</a:t>
            </a:r>
            <a:r>
              <a:rPr lang="ko-KR" altLang="en-US" dirty="0" smtClean="0"/>
              <a:t> 보지 않는다고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달이 없어지지 않는다</a:t>
            </a:r>
            <a:r>
              <a:rPr lang="en-US" altLang="ko-KR" dirty="0" smtClean="0"/>
              <a:t>.”   -</a:t>
            </a:r>
            <a:r>
              <a:rPr lang="ko-KR" altLang="en-US" sz="2800" dirty="0" smtClean="0"/>
              <a:t>아인슈타인</a:t>
            </a:r>
            <a:r>
              <a:rPr lang="en-US" altLang="ko-KR" dirty="0" smtClean="0"/>
              <a:t>-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만약 참 관찰자이신 하나님이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달을 보지 않으신다면 달은 없어질 것이다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sz="2800" b="1" dirty="0" smtClean="0"/>
          </a:p>
          <a:p>
            <a:pPr>
              <a:buNone/>
            </a:pPr>
            <a:r>
              <a:rPr lang="ko-KR" altLang="en-US" sz="2800" b="1" dirty="0" smtClean="0"/>
              <a:t>결론</a:t>
            </a:r>
            <a:r>
              <a:rPr lang="en-US" altLang="ko-KR" sz="2800" b="1" dirty="0" smtClean="0"/>
              <a:t>:</a:t>
            </a:r>
          </a:p>
          <a:p>
            <a:pPr>
              <a:buNone/>
            </a:pPr>
            <a:r>
              <a:rPr lang="ko-KR" altLang="en-US" dirty="0" smtClean="0"/>
              <a:t>피조물인 인간은 참 관찰자가 될 수 없다</a:t>
            </a:r>
            <a:r>
              <a:rPr lang="en-US" altLang="ko-KR" dirty="0" smtClean="0"/>
              <a:t>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그러나 오늘날의 과학자들은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하나님의 뜻</a:t>
            </a:r>
            <a:r>
              <a:rPr lang="en-US" altLang="ko-KR" dirty="0" smtClean="0"/>
              <a:t>, </a:t>
            </a:r>
          </a:p>
          <a:p>
            <a:pPr>
              <a:buNone/>
            </a:pPr>
            <a:r>
              <a:rPr lang="ko-KR" altLang="en-US" dirty="0" smtClean="0"/>
              <a:t>곧 법칙이 아닌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자기들의 관찰이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곧 인간의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의식이</a:t>
            </a:r>
            <a:r>
              <a:rPr lang="en-US" altLang="ko-KR" dirty="0" smtClean="0"/>
              <a:t> </a:t>
            </a:r>
            <a:r>
              <a:rPr lang="ko-KR" altLang="en-US" dirty="0" smtClean="0"/>
              <a:t>소립자들의 상태를 변화시킨다고 착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각하고</a:t>
            </a:r>
            <a:r>
              <a:rPr lang="en-US" altLang="ko-KR" dirty="0" smtClean="0"/>
              <a:t> </a:t>
            </a:r>
            <a:r>
              <a:rPr lang="ko-KR" altLang="en-US" dirty="0" smtClean="0"/>
              <a:t>있는 것이다</a:t>
            </a:r>
            <a:r>
              <a:rPr lang="en-US" altLang="ko-KR" dirty="0" smtClean="0"/>
              <a:t>. – </a:t>
            </a:r>
            <a:r>
              <a:rPr lang="ko-KR" altLang="en-US" dirty="0" smtClean="0"/>
              <a:t>그 결과 파동성은 확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err="1" smtClean="0"/>
              <a:t>률적일</a:t>
            </a:r>
            <a:r>
              <a:rPr lang="ko-KR" altLang="en-US" dirty="0" smtClean="0"/>
              <a:t> 수밖에 없는 것이다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en-US" altLang="ko-KR" dirty="0" smtClean="0"/>
              <a:t>                    - ‘</a:t>
            </a:r>
            <a:r>
              <a:rPr lang="ko-KR" altLang="en-US" dirty="0" smtClean="0"/>
              <a:t>인본주의적 관찰자 효과</a:t>
            </a:r>
            <a:r>
              <a:rPr lang="en-US" altLang="ko-KR" dirty="0" smtClean="0"/>
              <a:t>’-</a:t>
            </a:r>
          </a:p>
          <a:p>
            <a:pPr>
              <a:buNone/>
            </a:pPr>
            <a:endParaRPr lang="en-US" altLang="ko-KR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525963"/>
          </a:xfrm>
        </p:spPr>
        <p:txBody>
          <a:bodyPr/>
          <a:lstStyle/>
          <a:p>
            <a:pPr>
              <a:buNone/>
            </a:pPr>
            <a:r>
              <a:rPr lang="en-US" altLang="ko-KR" b="1" dirty="0" smtClean="0"/>
              <a:t>*</a:t>
            </a:r>
            <a:r>
              <a:rPr lang="ko-KR" altLang="en-US" b="1" dirty="0" smtClean="0"/>
              <a:t>뉴턴 물리학</a:t>
            </a:r>
            <a:r>
              <a:rPr lang="ko-KR" altLang="en-US" dirty="0" smtClean="0"/>
              <a:t>은 </a:t>
            </a:r>
            <a:r>
              <a:rPr lang="ko-KR" altLang="en-US" dirty="0" err="1" smtClean="0"/>
              <a:t>육적</a:t>
            </a:r>
            <a:r>
              <a:rPr lang="ko-KR" altLang="en-US" dirty="0" smtClean="0"/>
              <a:t> 물리학</a:t>
            </a:r>
            <a:r>
              <a:rPr lang="en-US" altLang="ko-KR" dirty="0" smtClean="0"/>
              <a:t>? – </a:t>
            </a:r>
            <a:r>
              <a:rPr lang="ko-KR" altLang="en-US" sz="2800" dirty="0" smtClean="0"/>
              <a:t>형이하학적</a:t>
            </a:r>
            <a:r>
              <a:rPr lang="en-US" altLang="ko-KR" sz="2800" dirty="0" smtClean="0"/>
              <a:t>?</a:t>
            </a:r>
          </a:p>
          <a:p>
            <a:pPr>
              <a:buNone/>
            </a:pPr>
            <a:r>
              <a:rPr lang="ko-KR" altLang="en-US" dirty="0" smtClean="0"/>
              <a:t>지구</a:t>
            </a:r>
            <a:r>
              <a:rPr lang="en-US" altLang="ko-KR" dirty="0" smtClean="0"/>
              <a:t>, </a:t>
            </a:r>
            <a:r>
              <a:rPr lang="ko-KR" altLang="en-US" dirty="0" smtClean="0"/>
              <a:t>달</a:t>
            </a:r>
            <a:r>
              <a:rPr lang="en-US" altLang="ko-KR" dirty="0" smtClean="0"/>
              <a:t>, </a:t>
            </a:r>
            <a:r>
              <a:rPr lang="ko-KR" altLang="en-US" dirty="0" smtClean="0"/>
              <a:t>태양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별들은 중력</a:t>
            </a:r>
            <a:r>
              <a:rPr lang="en-US" altLang="ko-KR" dirty="0" smtClean="0"/>
              <a:t>(</a:t>
            </a:r>
            <a:r>
              <a:rPr lang="ko-KR" altLang="en-US" dirty="0" smtClean="0">
                <a:solidFill>
                  <a:srgbClr val="FF0000"/>
                </a:solidFill>
              </a:rPr>
              <a:t>물리적 에너지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영향을 받는다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b="1" dirty="0" smtClean="0"/>
              <a:t>*</a:t>
            </a:r>
            <a:r>
              <a:rPr lang="ko-KR" altLang="en-US" b="1" dirty="0" smtClean="0"/>
              <a:t>양자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소립자</a:t>
            </a:r>
            <a:r>
              <a:rPr lang="en-US" altLang="ko-KR" b="1" dirty="0" smtClean="0"/>
              <a:t>, Subatomic Particle)</a:t>
            </a:r>
            <a:r>
              <a:rPr lang="ko-KR" altLang="en-US" b="1" dirty="0" smtClean="0"/>
              <a:t>물리학</a:t>
            </a:r>
            <a:r>
              <a:rPr lang="ko-KR" altLang="en-US" dirty="0" smtClean="0"/>
              <a:t>은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영적 물리학이라고 부를 수 있다</a:t>
            </a:r>
            <a:r>
              <a:rPr lang="en-US" altLang="ko-KR" dirty="0" smtClean="0"/>
              <a:t>? –</a:t>
            </a:r>
            <a:r>
              <a:rPr lang="ko-KR" altLang="en-US" sz="2800" dirty="0" smtClean="0"/>
              <a:t>형이상학적</a:t>
            </a:r>
            <a:r>
              <a:rPr lang="en-US" altLang="ko-KR" sz="2800" dirty="0" smtClean="0"/>
              <a:t>?</a:t>
            </a:r>
          </a:p>
          <a:p>
            <a:pPr>
              <a:buNone/>
            </a:pPr>
            <a:r>
              <a:rPr lang="ko-KR" altLang="en-US" dirty="0" smtClean="0"/>
              <a:t>소립자</a:t>
            </a:r>
            <a:r>
              <a:rPr lang="en-US" altLang="ko-KR" dirty="0" smtClean="0"/>
              <a:t>(Quantum)</a:t>
            </a:r>
            <a:r>
              <a:rPr lang="ko-KR" altLang="en-US" dirty="0" smtClean="0"/>
              <a:t>들은 </a:t>
            </a:r>
            <a:r>
              <a:rPr lang="ko-KR" altLang="en-US" dirty="0" smtClean="0">
                <a:solidFill>
                  <a:srgbClr val="FF0000"/>
                </a:solidFill>
              </a:rPr>
              <a:t>영적 에너지</a:t>
            </a:r>
            <a:r>
              <a:rPr lang="ko-KR" altLang="en-US" dirty="0" smtClean="0"/>
              <a:t>에 영향을</a:t>
            </a:r>
            <a:r>
              <a:rPr lang="en-US" altLang="ko-KR" dirty="0" smtClean="0"/>
              <a:t>?</a:t>
            </a:r>
          </a:p>
          <a:p>
            <a:pPr>
              <a:buNone/>
            </a:pP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아인슈타인은 이 인본주의적 관찰자 효과를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거부하였다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en-US" altLang="ko-KR" dirty="0" smtClean="0"/>
              <a:t>     “</a:t>
            </a:r>
            <a:r>
              <a:rPr lang="ko-KR" altLang="en-US" dirty="0" smtClean="0"/>
              <a:t>신은 주사위 노름을 하지 않는다</a:t>
            </a:r>
            <a:r>
              <a:rPr lang="en-US" altLang="ko-KR" dirty="0" smtClean="0"/>
              <a:t>!”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아인슈타인이 옳았다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하나님께는 확률이란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것이 없다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인간이 하나님의 뜻에 따라 일어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나는 현상을 확률로 오해한 것이다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사단은 그의 영적 능력으로 파괴시킬 뿐</a:t>
            </a:r>
            <a:r>
              <a:rPr lang="en-US" altLang="ko-KR" dirty="0" smtClean="0"/>
              <a:t>,</a:t>
            </a:r>
          </a:p>
          <a:p>
            <a:pPr>
              <a:buNone/>
            </a:pPr>
            <a:r>
              <a:rPr lang="ko-KR" altLang="en-US" dirty="0" smtClean="0"/>
              <a:t>창조는 결코 할 수가 없다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altLang="ko-KR" dirty="0" smtClean="0"/>
              <a:t>Heb 4:13</a:t>
            </a:r>
          </a:p>
          <a:p>
            <a:pPr>
              <a:buNone/>
            </a:pPr>
            <a:r>
              <a:rPr lang="en-US" altLang="ko-KR" dirty="0" smtClean="0"/>
              <a:t>Nothing in all creation is hidden from God's </a:t>
            </a:r>
          </a:p>
          <a:p>
            <a:pPr>
              <a:buNone/>
            </a:pPr>
            <a:r>
              <a:rPr lang="en-US" altLang="ko-KR" b="1" dirty="0" smtClean="0"/>
              <a:t>sight</a:t>
            </a:r>
            <a:r>
              <a:rPr lang="en-US" altLang="ko-KR" dirty="0" smtClean="0"/>
              <a:t> Everything is uncovered and laid bare before </a:t>
            </a:r>
          </a:p>
          <a:p>
            <a:pPr>
              <a:buNone/>
            </a:pPr>
            <a:r>
              <a:rPr lang="en-US" altLang="ko-KR" dirty="0" smtClean="0"/>
              <a:t>the </a:t>
            </a:r>
            <a:r>
              <a:rPr lang="en-US" altLang="ko-KR" b="1" dirty="0" smtClean="0"/>
              <a:t>eyes</a:t>
            </a:r>
            <a:r>
              <a:rPr lang="en-US" altLang="ko-KR" dirty="0" smtClean="0"/>
              <a:t> of him to whom we must give account. 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지으신 것이 하나라도 그 앞에 나타나지 않음이 없고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오직 만물이 우리를 </a:t>
            </a:r>
            <a:r>
              <a:rPr lang="ko-KR" altLang="en-US" b="1" dirty="0" smtClean="0"/>
              <a:t>상관하시는 자의 눈 </a:t>
            </a:r>
            <a:r>
              <a:rPr lang="ko-KR" altLang="en-US" dirty="0" smtClean="0"/>
              <a:t>앞에 </a:t>
            </a:r>
            <a:r>
              <a:rPr lang="ko-KR" altLang="en-US" dirty="0" err="1" smtClean="0"/>
              <a:t>벌거벗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은 것같이 드러나느니라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[</a:t>
            </a:r>
            <a:r>
              <a:rPr lang="ko-KR" altLang="en-US" dirty="0" smtClean="0"/>
              <a:t>계</a:t>
            </a:r>
            <a:r>
              <a:rPr lang="en-US" altLang="ko-KR" dirty="0" smtClean="0"/>
              <a:t>4:11]</a:t>
            </a:r>
          </a:p>
          <a:p>
            <a:pPr>
              <a:buNone/>
            </a:pPr>
            <a:r>
              <a:rPr lang="ko-KR" altLang="en-US" dirty="0" smtClean="0"/>
              <a:t>우리 주 하나님이여 영광과 존귀와 능력을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받으시는 것이 합당하오니 주께서 만물을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err="1" smtClean="0"/>
              <a:t>지으신지라</a:t>
            </a:r>
            <a:r>
              <a:rPr lang="ko-KR" altLang="en-US" dirty="0" smtClean="0"/>
              <a:t> </a:t>
            </a:r>
            <a:r>
              <a:rPr lang="ko-KR" altLang="en-US" b="1" dirty="0" smtClean="0"/>
              <a:t>만물이 주의 뜻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의지</a:t>
            </a:r>
            <a:r>
              <a:rPr lang="en-US" altLang="ko-KR" b="1" dirty="0" smtClean="0"/>
              <a:t>)</a:t>
            </a:r>
            <a:r>
              <a:rPr lang="ko-KR" altLang="en-US" b="1" dirty="0" smtClean="0"/>
              <a:t>대로 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b="1" dirty="0" smtClean="0"/>
              <a:t>있었고 또 지으심을 받았나이다 </a:t>
            </a:r>
            <a:r>
              <a:rPr lang="ko-KR" altLang="en-US" dirty="0" smtClean="0"/>
              <a:t>하더라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ko-KR" altLang="en-US" dirty="0" smtClean="0"/>
              <a:t>골</a:t>
            </a:r>
            <a:r>
              <a:rPr lang="en-US" altLang="ko-KR" dirty="0" smtClean="0"/>
              <a:t>1:17  </a:t>
            </a:r>
            <a:r>
              <a:rPr lang="ko-KR" altLang="en-US" dirty="0" smtClean="0"/>
              <a:t>또한 그가 만물보다 먼저 계시고 만물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</a:t>
            </a:r>
            <a:r>
              <a:rPr lang="ko-KR" altLang="en-US" dirty="0" smtClean="0"/>
              <a:t>이 그 안에 </a:t>
            </a:r>
            <a:r>
              <a:rPr lang="ko-KR" altLang="en-US" b="1" dirty="0" smtClean="0"/>
              <a:t>함께 섰느니라</a:t>
            </a:r>
            <a:r>
              <a:rPr lang="en-US" altLang="ko-KR" b="1" dirty="0" smtClean="0"/>
              <a:t>. (</a:t>
            </a:r>
            <a:r>
              <a:rPr lang="ko-KR" altLang="en-US" b="1" dirty="0" smtClean="0"/>
              <a:t>존속하느니라</a:t>
            </a:r>
            <a:r>
              <a:rPr lang="en-US" altLang="ko-KR" b="1" dirty="0" smtClean="0"/>
              <a:t>.)</a:t>
            </a:r>
            <a:endParaRPr lang="ko-KR" altLang="en-US" b="1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r>
              <a:rPr lang="en-US" altLang="ko-KR" dirty="0" smtClean="0"/>
              <a:t>And he is before all things, and by him all things </a:t>
            </a:r>
            <a:r>
              <a:rPr lang="en-US" altLang="ko-KR" b="1" dirty="0" smtClean="0"/>
              <a:t>consist.</a:t>
            </a:r>
          </a:p>
          <a:p>
            <a:pPr>
              <a:buNone/>
            </a:pPr>
            <a:endParaRPr lang="en-US" altLang="ko-KR" b="1" dirty="0" smtClean="0"/>
          </a:p>
          <a:p>
            <a:pPr>
              <a:buNone/>
            </a:pPr>
            <a:r>
              <a:rPr lang="en-US" altLang="ko-KR" dirty="0" smtClean="0"/>
              <a:t>He is before all things, and </a:t>
            </a:r>
          </a:p>
          <a:p>
            <a:pPr>
              <a:buNone/>
            </a:pPr>
            <a:r>
              <a:rPr lang="en-US" altLang="ko-KR" dirty="0" smtClean="0"/>
              <a:t>            in him </a:t>
            </a:r>
            <a:r>
              <a:rPr lang="en-US" altLang="ko-KR" b="1" dirty="0" smtClean="0"/>
              <a:t>all things hold together.</a:t>
            </a:r>
          </a:p>
          <a:p>
            <a:pPr>
              <a:buNone/>
            </a:pPr>
            <a:endParaRPr lang="en-US" altLang="ko-KR" b="1" dirty="0" smtClean="0"/>
          </a:p>
          <a:p>
            <a:pPr>
              <a:buNone/>
            </a:pPr>
            <a:endParaRPr lang="en-US" altLang="ko-KR" b="1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ko-KR" altLang="en-US" b="1" dirty="0" smtClean="0"/>
              <a:t>스스로 있는 자</a:t>
            </a:r>
            <a:r>
              <a:rPr lang="en-US" altLang="ko-KR" dirty="0" smtClean="0"/>
              <a:t>(</a:t>
            </a:r>
            <a:r>
              <a:rPr lang="ko-KR" altLang="en-US" dirty="0" smtClean="0"/>
              <a:t>者</a:t>
            </a:r>
            <a:r>
              <a:rPr lang="en-US" altLang="ko-KR" dirty="0" smtClean="0"/>
              <a:t>) - </a:t>
            </a:r>
            <a:r>
              <a:rPr lang="ko-KR" altLang="en-US" dirty="0" smtClean="0"/>
              <a:t>관찰자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b="1" dirty="0" smtClean="0"/>
              <a:t>관찰이 필요 없는 자</a:t>
            </a:r>
            <a:r>
              <a:rPr lang="ko-KR" altLang="en-US" dirty="0" smtClean="0"/>
              <a:t>라는</a:t>
            </a:r>
            <a:r>
              <a:rPr lang="en-US" altLang="ko-KR" dirty="0" smtClean="0"/>
              <a:t> </a:t>
            </a:r>
            <a:r>
              <a:rPr lang="ko-KR" altLang="en-US" dirty="0" smtClean="0"/>
              <a:t>뜻이며</a:t>
            </a:r>
            <a:r>
              <a:rPr lang="en-US" altLang="ko-KR" dirty="0" smtClean="0"/>
              <a:t>,</a:t>
            </a:r>
            <a:r>
              <a:rPr lang="ko-KR" altLang="en-US" dirty="0" smtClean="0"/>
              <a:t> 동시에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피조물을 창조하시고 관찰하시는 관찰자라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는 뜻이다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관찰이 필요한 것 </a:t>
            </a:r>
            <a:r>
              <a:rPr lang="en-US" altLang="ko-KR" dirty="0" smtClean="0"/>
              <a:t>- </a:t>
            </a:r>
            <a:r>
              <a:rPr lang="ko-KR" altLang="en-US" b="1" dirty="0" err="1" smtClean="0"/>
              <a:t>量子</a:t>
            </a:r>
            <a:r>
              <a:rPr lang="ko-KR" altLang="en-US" dirty="0" err="1" smtClean="0"/>
              <a:t>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ko-KR" altLang="en-US" dirty="0" smtClean="0"/>
              <a:t>모든 창조의 이전에 먼저 창조를 시작할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관찰자가 필요하다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이렇게 관찰이 필요한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우주가 존재하고 있는 것 자체가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관찰이 필요 없는 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곧 </a:t>
            </a:r>
            <a:r>
              <a:rPr lang="ko-KR" altLang="en-US" b="1" dirty="0" err="1" smtClean="0"/>
              <a:t>量子</a:t>
            </a:r>
            <a:r>
              <a:rPr lang="ko-KR" altLang="en-US" dirty="0" err="1" smtClean="0"/>
              <a:t>가</a:t>
            </a:r>
            <a:r>
              <a:rPr lang="ko-KR" altLang="en-US" dirty="0" smtClean="0"/>
              <a:t> 아닌 자</a:t>
            </a:r>
            <a:r>
              <a:rPr lang="en-US" altLang="ko-KR" dirty="0" smtClean="0"/>
              <a:t>,</a:t>
            </a:r>
          </a:p>
          <a:p>
            <a:pPr>
              <a:buNone/>
            </a:pPr>
            <a:r>
              <a:rPr lang="ko-KR" altLang="en-US" dirty="0" smtClean="0"/>
              <a:t>곧 </a:t>
            </a:r>
            <a:r>
              <a:rPr lang="ko-KR" altLang="en-US" b="1" dirty="0" smtClean="0"/>
              <a:t>말씀이신 자</a:t>
            </a:r>
            <a:r>
              <a:rPr lang="ko-KR" altLang="en-US" dirty="0" smtClean="0"/>
              <a:t>의 존재를 증명한다 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관찰자의 창조행위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즉 양자들의 </a:t>
            </a:r>
            <a:r>
              <a:rPr lang="ko-KR" altLang="en-US" b="1" dirty="0" err="1" smtClean="0"/>
              <a:t>무작위성</a:t>
            </a:r>
            <a:r>
              <a:rPr lang="en-US" altLang="ko-KR" b="1" dirty="0" smtClean="0"/>
              <a:t>,</a:t>
            </a:r>
            <a:r>
              <a:rPr lang="ko-KR" altLang="en-US" b="1" dirty="0" smtClean="0"/>
              <a:t> 파동성</a:t>
            </a:r>
            <a:r>
              <a:rPr lang="ko-KR" altLang="en-US" dirty="0" smtClean="0"/>
              <a:t>의 </a:t>
            </a:r>
            <a:r>
              <a:rPr lang="ko-KR" altLang="en-US" b="1" dirty="0" smtClean="0"/>
              <a:t>혼돈상태</a:t>
            </a:r>
            <a:r>
              <a:rPr lang="en-US" altLang="ko-KR" dirty="0" smtClean="0"/>
              <a:t>, </a:t>
            </a:r>
          </a:p>
          <a:p>
            <a:pPr>
              <a:buNone/>
            </a:pPr>
            <a:r>
              <a:rPr lang="ko-KR" altLang="en-US" dirty="0" smtClean="0"/>
              <a:t>곧 </a:t>
            </a:r>
            <a:r>
              <a:rPr lang="ko-KR" altLang="en-US" b="1" dirty="0" smtClean="0"/>
              <a:t>파동기능을 붕괴시키고</a:t>
            </a:r>
            <a:r>
              <a:rPr lang="en-US" altLang="ko-KR" b="1" dirty="0" smtClean="0"/>
              <a:t>,</a:t>
            </a:r>
            <a:r>
              <a:rPr lang="ko-KR" altLang="en-US" b="1" dirty="0" smtClean="0"/>
              <a:t> </a:t>
            </a:r>
            <a:r>
              <a:rPr lang="ko-KR" altLang="en-US" dirty="0" smtClean="0"/>
              <a:t>질서라는 변화를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초래하여 일정한 형태의 입자 상태로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고정시키어 </a:t>
            </a:r>
            <a:r>
              <a:rPr lang="ko-KR" altLang="en-US" b="1" dirty="0" smtClean="0"/>
              <a:t>현실적으로 존재하게 하는 행위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>
              <a:buNone/>
            </a:pPr>
            <a:r>
              <a:rPr lang="en-US" altLang="ko-KR" b="1" dirty="0" smtClean="0"/>
              <a:t>‘</a:t>
            </a:r>
            <a:r>
              <a:rPr lang="ko-KR" altLang="en-US" b="1" dirty="0" smtClean="0"/>
              <a:t>창조행위</a:t>
            </a:r>
            <a:r>
              <a:rPr lang="en-US" altLang="ko-KR" b="1" dirty="0" smtClean="0"/>
              <a:t>’</a:t>
            </a:r>
            <a:r>
              <a:rPr lang="ko-KR" altLang="en-US" dirty="0" smtClean="0"/>
              <a:t>라고 표현할 수 있다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525963"/>
          </a:xfrm>
        </p:spPr>
        <p:txBody>
          <a:bodyPr/>
          <a:lstStyle/>
          <a:p>
            <a:pPr>
              <a:buNone/>
            </a:pPr>
            <a:r>
              <a:rPr lang="ko-KR" altLang="en-US" dirty="0" smtClean="0"/>
              <a:t>과연 창세기 </a:t>
            </a:r>
            <a:r>
              <a:rPr lang="en-US" altLang="ko-KR" dirty="0" smtClean="0"/>
              <a:t>1</a:t>
            </a:r>
            <a:r>
              <a:rPr lang="ko-KR" altLang="en-US" dirty="0" smtClean="0"/>
              <a:t>장에는 공허와 </a:t>
            </a:r>
            <a:r>
              <a:rPr lang="ko-KR" altLang="en-US" dirty="0" err="1" smtClean="0"/>
              <a:t>흑암과</a:t>
            </a:r>
            <a:r>
              <a:rPr lang="ko-KR" altLang="en-US" dirty="0" smtClean="0"/>
              <a:t> </a:t>
            </a:r>
            <a:r>
              <a:rPr lang="ko-KR" altLang="en-US" b="1" dirty="0" smtClean="0"/>
              <a:t>무형의 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b="1" dirty="0" smtClean="0"/>
              <a:t>혼돈</a:t>
            </a:r>
            <a:r>
              <a:rPr lang="ko-KR" altLang="en-US" dirty="0" smtClean="0"/>
              <a:t>으로부터 하나님의 </a:t>
            </a:r>
            <a:r>
              <a:rPr lang="ko-KR" altLang="en-US" dirty="0" smtClean="0">
                <a:solidFill>
                  <a:srgbClr val="FF0000"/>
                </a:solidFill>
              </a:rPr>
              <a:t>관찰</a:t>
            </a:r>
            <a:r>
              <a:rPr lang="ko-KR" altLang="en-US" dirty="0" smtClean="0"/>
              <a:t>이 시작되면서 </a:t>
            </a:r>
            <a:endParaRPr lang="en-US" altLang="ko-KR" dirty="0" smtClean="0"/>
          </a:p>
          <a:p>
            <a:pPr>
              <a:buNone/>
            </a:pPr>
            <a:r>
              <a:rPr lang="ko-KR" altLang="en-US" b="1" dirty="0" smtClean="0"/>
              <a:t>질서의 생명적 유형의 창조</a:t>
            </a:r>
            <a:r>
              <a:rPr lang="ko-KR" altLang="en-US" dirty="0" smtClean="0"/>
              <a:t>가 시작되어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피조물들의 형체가 나타난다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우주의 관찰자 </a:t>
            </a:r>
            <a:r>
              <a:rPr lang="en-US" altLang="ko-KR" dirty="0" smtClean="0">
                <a:sym typeface="Wingdings" pitchFamily="2" charset="2"/>
              </a:rPr>
              <a:t></a:t>
            </a:r>
            <a:r>
              <a:rPr lang="ko-KR" altLang="en-US" dirty="0" smtClean="0"/>
              <a:t>질서와 생명의 하나님이시다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b="1" dirty="0" smtClean="0">
                <a:solidFill>
                  <a:srgbClr val="FF0000"/>
                </a:solidFill>
                <a:sym typeface="Wingdings" pitchFamily="2" charset="2"/>
              </a:rPr>
              <a:t>창조주</a:t>
            </a:r>
            <a:r>
              <a:rPr lang="ko-KR" altLang="en-US" dirty="0" smtClean="0">
                <a:sym typeface="Wingdings" pitchFamily="2" charset="2"/>
              </a:rPr>
              <a:t>이시다</a:t>
            </a:r>
            <a:r>
              <a:rPr lang="en-US" altLang="ko-KR" dirty="0" smtClean="0">
                <a:sym typeface="Wingdings" pitchFamily="2" charset="2"/>
              </a:rPr>
              <a:t>.</a:t>
            </a:r>
            <a:endParaRPr lang="en-US" altLang="ko-KR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관찰자와 의식에너지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o-KR" altLang="en-US" dirty="0" smtClean="0"/>
              <a:t>관찰자는 반드시 </a:t>
            </a:r>
            <a:r>
              <a:rPr lang="ko-KR" altLang="en-US" b="1" dirty="0" smtClean="0"/>
              <a:t>의식</a:t>
            </a:r>
            <a:r>
              <a:rPr lang="ko-KR" altLang="en-US" dirty="0" smtClean="0"/>
              <a:t>이 있는 존재이어야만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하는데 그 이유는 의식이 없는 존재는 관찰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을 할 수도 없고 양자의 상태에 어떤 의미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있는 변화를 일으킬 수 없기 때문이다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r>
              <a:rPr lang="ko-KR" altLang="en-US" dirty="0" smtClean="0"/>
              <a:t>다시 말하면 </a:t>
            </a:r>
            <a:r>
              <a:rPr lang="ko-KR" altLang="en-US" b="1" dirty="0" smtClean="0"/>
              <a:t>관찰자의 의식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곧 의지가 양자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들의 존재상태에 변화를 초래할 수 있다면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그 관찰자의 의지</a:t>
            </a:r>
            <a:r>
              <a:rPr lang="en-US" altLang="ko-KR" dirty="0" smtClean="0"/>
              <a:t>(</a:t>
            </a:r>
            <a:r>
              <a:rPr lang="ko-KR" altLang="en-US" dirty="0" smtClean="0"/>
              <a:t>의식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에는 어떤 에너지가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있음이 분명하다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물리학과 영적 에너지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                     과연 </a:t>
            </a:r>
            <a:endParaRPr lang="en-US" altLang="ko-KR" dirty="0" smtClean="0"/>
          </a:p>
          <a:p>
            <a:pPr>
              <a:buNone/>
            </a:pPr>
            <a:r>
              <a:rPr lang="ko-KR" altLang="en-US" sz="3600" b="1" dirty="0" smtClean="0">
                <a:solidFill>
                  <a:srgbClr val="C00000"/>
                </a:solidFill>
              </a:rPr>
              <a:t>               물리적</a:t>
            </a:r>
            <a:r>
              <a:rPr lang="ko-KR" altLang="en-US" sz="3600" dirty="0" smtClean="0">
                <a:solidFill>
                  <a:srgbClr val="C00000"/>
                </a:solidFill>
              </a:rPr>
              <a:t> </a:t>
            </a:r>
            <a:r>
              <a:rPr lang="ko-KR" altLang="en-US" sz="3600" b="1" dirty="0" smtClean="0">
                <a:solidFill>
                  <a:srgbClr val="C00000"/>
                </a:solidFill>
              </a:rPr>
              <a:t>에너지</a:t>
            </a:r>
            <a:r>
              <a:rPr lang="ko-KR" altLang="en-US" dirty="0" smtClean="0"/>
              <a:t>와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1. </a:t>
            </a:r>
            <a:r>
              <a:rPr lang="ko-KR" altLang="en-US" dirty="0" smtClean="0"/>
              <a:t>중력</a:t>
            </a:r>
            <a:r>
              <a:rPr lang="en-US" altLang="ko-KR" dirty="0" smtClean="0"/>
              <a:t>, 2, </a:t>
            </a:r>
            <a:r>
              <a:rPr lang="ko-KR" altLang="en-US" dirty="0" smtClean="0"/>
              <a:t>전자기력</a:t>
            </a:r>
            <a:r>
              <a:rPr lang="en-US" altLang="ko-KR" dirty="0" smtClean="0"/>
              <a:t>, 3.</a:t>
            </a:r>
            <a:r>
              <a:rPr lang="ko-KR" altLang="en-US" dirty="0" err="1" smtClean="0"/>
              <a:t>핵강력</a:t>
            </a:r>
            <a:r>
              <a:rPr lang="en-US" altLang="ko-KR" dirty="0" smtClean="0"/>
              <a:t>, 4.</a:t>
            </a:r>
            <a:r>
              <a:rPr lang="ko-KR" altLang="en-US" dirty="0" err="1" smtClean="0"/>
              <a:t>핵약력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b="1" dirty="0" smtClean="0"/>
              <a:t>                  </a:t>
            </a:r>
            <a:r>
              <a:rPr lang="ko-KR" altLang="en-US" sz="4000" b="1" dirty="0" smtClean="0">
                <a:solidFill>
                  <a:srgbClr val="0070C0"/>
                </a:solidFill>
              </a:rPr>
              <a:t>영적 에너지</a:t>
            </a:r>
            <a:r>
              <a:rPr lang="ko-KR" altLang="en-US" dirty="0" smtClean="0"/>
              <a:t>는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           서로 다른 에너지일까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  그 에너지는 </a:t>
            </a:r>
            <a:r>
              <a:rPr lang="ko-KR" altLang="en-US" b="1" dirty="0" smtClean="0"/>
              <a:t>창조에너지로</a:t>
            </a:r>
            <a:r>
              <a:rPr lang="ko-KR" altLang="en-US" dirty="0" smtClean="0"/>
              <a:t> 부를 수 있다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r>
              <a:rPr lang="ko-KR" altLang="en-US" dirty="0" smtClean="0"/>
              <a:t>  그러므로 관찰자 효과란 </a:t>
            </a:r>
            <a:r>
              <a:rPr lang="ko-KR" altLang="en-US" b="1" dirty="0" smtClean="0"/>
              <a:t>혼돈에서 질서</a:t>
            </a:r>
            <a:r>
              <a:rPr lang="ko-KR" altLang="en-US" dirty="0" smtClean="0"/>
              <a:t>를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이루어내는 창조에너지로 말미암는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창조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행위</a:t>
            </a:r>
            <a:r>
              <a:rPr lang="en-US" altLang="ko-KR" dirty="0" smtClean="0"/>
              <a:t>”</a:t>
            </a:r>
            <a:r>
              <a:rPr lang="ko-KR" altLang="en-US" dirty="0" smtClean="0"/>
              <a:t>라고 부를 수 있다</a:t>
            </a:r>
            <a:r>
              <a:rPr lang="en-US" altLang="ko-KR" dirty="0" smtClean="0"/>
              <a:t>, </a:t>
            </a:r>
          </a:p>
          <a:p>
            <a:pPr>
              <a:buNone/>
            </a:pPr>
            <a:r>
              <a:rPr lang="ko-KR" altLang="en-US" dirty="0" smtClean="0"/>
              <a:t>  그리고 그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창조력</a:t>
            </a:r>
            <a:r>
              <a:rPr lang="en-US" altLang="ko-KR" b="1" dirty="0" smtClean="0"/>
              <a:t>’</a:t>
            </a:r>
            <a:r>
              <a:rPr lang="ko-KR" altLang="en-US" b="1" dirty="0" smtClean="0"/>
              <a:t>은 곧 그의 의지가 담긴 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b="1" dirty="0" smtClean="0"/>
              <a:t>  </a:t>
            </a:r>
            <a:r>
              <a:rPr lang="en-US" altLang="ko-KR" b="1" dirty="0" smtClean="0"/>
              <a:t>‘</a:t>
            </a:r>
            <a:r>
              <a:rPr lang="ko-KR" altLang="en-US" b="1" dirty="0" smtClean="0"/>
              <a:t>말씀</a:t>
            </a:r>
            <a:r>
              <a:rPr lang="en-US" altLang="ko-KR" b="1" dirty="0" smtClean="0"/>
              <a:t>’</a:t>
            </a:r>
            <a:r>
              <a:rPr lang="ko-KR" altLang="en-US" b="1" dirty="0" smtClean="0"/>
              <a:t> 속에 있다</a:t>
            </a:r>
            <a:r>
              <a:rPr lang="ko-KR" altLang="en-US" dirty="0" smtClean="0"/>
              <a:t>는 말이다</a:t>
            </a:r>
            <a:r>
              <a:rPr lang="en-US" altLang="ko-KR" dirty="0" smtClean="0"/>
              <a:t>, 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그리고 그 말씀은 영이며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그 속에 생명에너지가 있다</a:t>
            </a:r>
            <a:r>
              <a:rPr lang="en-US" altLang="ko-KR" dirty="0" smtClean="0"/>
              <a:t>.(</a:t>
            </a:r>
            <a:r>
              <a:rPr lang="ko-KR" altLang="en-US" dirty="0" smtClean="0"/>
              <a:t>요</a:t>
            </a:r>
            <a:r>
              <a:rPr lang="en-US" altLang="ko-KR" dirty="0" smtClean="0"/>
              <a:t>1:4, 6:63) 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그 이유는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>
              <a:buNone/>
            </a:pPr>
            <a:r>
              <a:rPr lang="ko-KR" altLang="en-US" b="1" dirty="0" smtClean="0"/>
              <a:t>혼돈은 사망</a:t>
            </a:r>
            <a:r>
              <a:rPr lang="ko-KR" altLang="en-US" dirty="0" smtClean="0"/>
              <a:t>이지만 </a:t>
            </a:r>
            <a:endParaRPr lang="en-US" altLang="ko-KR" dirty="0" smtClean="0"/>
          </a:p>
          <a:p>
            <a:pPr>
              <a:buNone/>
            </a:pPr>
            <a:r>
              <a:rPr lang="ko-KR" altLang="en-US" b="1" dirty="0" smtClean="0">
                <a:solidFill>
                  <a:srgbClr val="FF0000"/>
                </a:solidFill>
              </a:rPr>
              <a:t>질서는 생명</a:t>
            </a:r>
            <a:r>
              <a:rPr lang="ko-KR" altLang="en-US" dirty="0" smtClean="0"/>
              <a:t>과 함께 하는 것이기 때문이다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>
                <a:sym typeface="Wingdings" pitchFamily="2" charset="2"/>
              </a:rPr>
              <a:t>관찰에너지</a:t>
            </a:r>
            <a:r>
              <a:rPr lang="en-US" altLang="ko-KR" dirty="0" smtClean="0">
                <a:sym typeface="Wingdings" pitchFamily="2" charset="2"/>
              </a:rPr>
              <a:t></a:t>
            </a:r>
            <a:r>
              <a:rPr lang="ko-KR" altLang="en-US" dirty="0" smtClean="0">
                <a:sym typeface="Wingdings" pitchFamily="2" charset="2"/>
              </a:rPr>
              <a:t>창조력</a:t>
            </a: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ko-KR" altLang="en-US" dirty="0" smtClean="0">
                <a:sym typeface="Wingdings" pitchFamily="2" charset="2"/>
              </a:rPr>
              <a:t>생명력</a:t>
            </a:r>
            <a:r>
              <a:rPr lang="en-US" altLang="ko-KR" dirty="0" smtClean="0">
                <a:sym typeface="Wingdings" pitchFamily="2" charset="2"/>
              </a:rPr>
              <a:t>)</a:t>
            </a:r>
            <a:r>
              <a:rPr lang="ko-KR" altLang="en-US" dirty="0" smtClean="0">
                <a:sym typeface="Wingdings" pitchFamily="2" charset="2"/>
              </a:rPr>
              <a:t>은혜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ko-KR" altLang="en-US" dirty="0" smtClean="0"/>
              <a:t>관찰자의 의지로부터 나오는 에너지는 모든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것을 존재하게 하는 질서의 생명에너지이다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바로 사랑이며 </a:t>
            </a:r>
            <a:r>
              <a:rPr lang="ko-KR" altLang="en-US" b="1" dirty="0" smtClean="0">
                <a:sym typeface="Wingdings" pitchFamily="2" charset="2"/>
              </a:rPr>
              <a:t>은혜</a:t>
            </a:r>
            <a:r>
              <a:rPr lang="ko-KR" altLang="en-US" dirty="0" smtClean="0">
                <a:sym typeface="Wingdings" pitchFamily="2" charset="2"/>
              </a:rPr>
              <a:t>이다</a:t>
            </a:r>
            <a:r>
              <a:rPr lang="en-US" altLang="ko-KR" dirty="0" smtClean="0">
                <a:sym typeface="Wingdings" pitchFamily="2" charset="2"/>
              </a:rPr>
              <a:t>.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생명 역시 에너지이므로 파동으로 존재한다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r>
              <a:rPr lang="ko-KR" altLang="en-US" dirty="0" smtClean="0"/>
              <a:t>따라서 이 창조주의 위대한 은혜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곧 생명력</a:t>
            </a:r>
            <a:r>
              <a:rPr lang="en-US" altLang="ko-KR" dirty="0" smtClean="0"/>
              <a:t>, </a:t>
            </a:r>
          </a:p>
          <a:p>
            <a:pPr>
              <a:buNone/>
            </a:pPr>
            <a:r>
              <a:rPr lang="ko-KR" altLang="en-US" dirty="0" smtClean="0"/>
              <a:t>    생기를</a:t>
            </a:r>
            <a:r>
              <a:rPr lang="en-US" altLang="ko-KR" sz="4400" b="1" dirty="0" smtClean="0">
                <a:solidFill>
                  <a:srgbClr val="FF0000"/>
                </a:solidFill>
              </a:rPr>
              <a:t>‘</a:t>
            </a:r>
            <a:r>
              <a:rPr lang="ko-KR" altLang="en-US" sz="4400" b="1" dirty="0" err="1" smtClean="0">
                <a:solidFill>
                  <a:srgbClr val="FF0000"/>
                </a:solidFill>
              </a:rPr>
              <a:t>생명파</a:t>
            </a:r>
            <a:r>
              <a:rPr lang="en-US" altLang="ko-KR" sz="4400" b="1" dirty="0" smtClean="0">
                <a:solidFill>
                  <a:srgbClr val="FF0000"/>
                </a:solidFill>
              </a:rPr>
              <a:t>’</a:t>
            </a:r>
            <a:r>
              <a:rPr lang="ko-KR" altLang="en-US" dirty="0" smtClean="0"/>
              <a:t>라고 부를 수 있다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죽어서 흙이 되어버리는 현상이 존재하는 것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원자가 인간에 의하여 폭발할 수도 있다는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것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입자가속기로 입자를 파괴할 수 있다는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것은 관찰자의 은혜가 다른 에너지의 방해로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거부 당하여 무효화 될 수도 있다는 말은</a:t>
            </a:r>
            <a:r>
              <a:rPr lang="en-US" altLang="ko-KR" dirty="0" smtClean="0">
                <a:sym typeface="Wingdings" pitchFamily="2" charset="2"/>
              </a:rPr>
              <a:t></a:t>
            </a:r>
            <a:r>
              <a:rPr lang="en-US" altLang="ko-KR" dirty="0" smtClean="0"/>
              <a:t> 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</a:t>
            </a:r>
            <a:r>
              <a:rPr lang="ko-KR" altLang="en-US" dirty="0" smtClean="0"/>
              <a:t>자유의지를 허락하는 힘이라는 뜻일까</a:t>
            </a:r>
            <a:r>
              <a:rPr lang="en-US" altLang="ko-KR" dirty="0" smtClean="0"/>
              <a:t>??</a:t>
            </a:r>
            <a:endParaRPr lang="ko-KR" alt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sz="3300" dirty="0" smtClean="0"/>
              <a:t>성경은 다음과 같이 말하고 있다</a:t>
            </a:r>
            <a:r>
              <a:rPr lang="en-US" altLang="ko-KR" sz="3300" dirty="0" smtClean="0"/>
              <a:t>. </a:t>
            </a:r>
          </a:p>
          <a:p>
            <a:pPr>
              <a:buNone/>
            </a:pPr>
            <a:r>
              <a:rPr lang="en-US" altLang="ko-KR" sz="3300" dirty="0" smtClean="0"/>
              <a:t>  </a:t>
            </a:r>
          </a:p>
          <a:p>
            <a:pPr>
              <a:buNone/>
            </a:pPr>
            <a:r>
              <a:rPr lang="ko-KR" altLang="en-US" sz="3300" dirty="0" smtClean="0"/>
              <a:t>창</a:t>
            </a:r>
            <a:r>
              <a:rPr lang="en-US" altLang="ko-KR" sz="3300" dirty="0" smtClean="0"/>
              <a:t>1:2 </a:t>
            </a:r>
            <a:r>
              <a:rPr lang="ko-KR" altLang="en-US" sz="3300" dirty="0" smtClean="0"/>
              <a:t>땅이 </a:t>
            </a:r>
            <a:r>
              <a:rPr lang="ko-KR" altLang="en-US" sz="3300" b="1" dirty="0" smtClean="0"/>
              <a:t>혼돈</a:t>
            </a:r>
            <a:r>
              <a:rPr lang="ko-KR" altLang="en-US" sz="3300" dirty="0" smtClean="0"/>
              <a:t>하고 공허하며 </a:t>
            </a:r>
            <a:r>
              <a:rPr lang="ko-KR" altLang="en-US" sz="3300" dirty="0" err="1" smtClean="0"/>
              <a:t>흑암이</a:t>
            </a:r>
            <a:r>
              <a:rPr lang="ko-KR" altLang="en-US" sz="3300" dirty="0" smtClean="0"/>
              <a:t> 깊음 위에 </a:t>
            </a:r>
            <a:endParaRPr lang="en-US" altLang="ko-KR" sz="3300" dirty="0" smtClean="0"/>
          </a:p>
          <a:p>
            <a:pPr>
              <a:buNone/>
            </a:pPr>
            <a:r>
              <a:rPr lang="ko-KR" altLang="en-US" sz="3300" dirty="0" smtClean="0"/>
              <a:t>있고 하나님의 신은 수면에 운행하시니라</a:t>
            </a:r>
            <a:r>
              <a:rPr lang="en-US" altLang="ko-KR" sz="3300" dirty="0" smtClean="0"/>
              <a:t>.</a:t>
            </a:r>
            <a:endParaRPr lang="ko-KR" altLang="en-US" sz="3300" dirty="0" smtClean="0"/>
          </a:p>
          <a:p>
            <a:pPr>
              <a:buNone/>
            </a:pPr>
            <a:endParaRPr lang="en-US" altLang="ko-KR" sz="3300" dirty="0" smtClean="0"/>
          </a:p>
          <a:p>
            <a:pPr>
              <a:buNone/>
            </a:pPr>
            <a:r>
              <a:rPr lang="ko-KR" altLang="en-US" sz="3300" dirty="0" smtClean="0"/>
              <a:t>마침내 관찰자이신 하나님이 말씀으로 </a:t>
            </a:r>
            <a:endParaRPr lang="en-US" altLang="ko-KR" sz="3300" dirty="0" smtClean="0"/>
          </a:p>
          <a:p>
            <a:pPr>
              <a:buNone/>
            </a:pPr>
            <a:r>
              <a:rPr lang="ko-KR" altLang="en-US" sz="3300" dirty="0" smtClean="0"/>
              <a:t>당신의 의지를 행사하시어 혼돈에 간섭하신다</a:t>
            </a:r>
            <a:r>
              <a:rPr lang="en-US" altLang="ko-KR" sz="3300" dirty="0" smtClean="0"/>
              <a:t>. 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                </a:t>
            </a: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ko-KR" altLang="en-US" dirty="0" smtClean="0"/>
              <a:t>창</a:t>
            </a:r>
            <a:r>
              <a:rPr lang="en-US" altLang="ko-KR" dirty="0" smtClean="0"/>
              <a:t>1:3 </a:t>
            </a:r>
            <a:r>
              <a:rPr lang="ko-KR" altLang="en-US" dirty="0" smtClean="0"/>
              <a:t>하나님께서 관찰하시며 말씀하시기를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"</a:t>
            </a:r>
            <a:r>
              <a:rPr lang="ko-KR" altLang="en-US" dirty="0" smtClean="0"/>
              <a:t>빛이 있으라</a:t>
            </a:r>
            <a:r>
              <a:rPr lang="en-US" altLang="ko-KR" dirty="0" smtClean="0"/>
              <a:t>." </a:t>
            </a:r>
            <a:r>
              <a:rPr lang="ko-KR" altLang="en-US" dirty="0" smtClean="0"/>
              <a:t>하시니 빛이 있더라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endParaRPr lang="en-US" altLang="ko-KR" sz="3000" dirty="0" smtClean="0"/>
          </a:p>
          <a:p>
            <a:pPr>
              <a:buNone/>
            </a:pPr>
            <a:r>
              <a:rPr lang="en-US" altLang="ko-KR" sz="3000" b="1" dirty="0" smtClean="0"/>
              <a:t>‘</a:t>
            </a:r>
            <a:r>
              <a:rPr lang="ko-KR" altLang="en-US" sz="3000" b="1" dirty="0" smtClean="0"/>
              <a:t>있으라</a:t>
            </a:r>
            <a:r>
              <a:rPr lang="en-US" altLang="ko-KR" sz="3000" b="1" dirty="0" smtClean="0"/>
              <a:t>’</a:t>
            </a:r>
            <a:r>
              <a:rPr lang="ko-KR" altLang="en-US" sz="3000" dirty="0" smtClean="0"/>
              <a:t> </a:t>
            </a:r>
            <a:r>
              <a:rPr lang="en-US" altLang="ko-KR" sz="3000" dirty="0" smtClean="0"/>
              <a:t>- </a:t>
            </a:r>
            <a:r>
              <a:rPr lang="ko-KR" altLang="en-US" sz="3000" dirty="0" smtClean="0"/>
              <a:t>혼돈의 無로부터 질서의 有가 나타나라</a:t>
            </a:r>
            <a:r>
              <a:rPr lang="en-US" altLang="ko-KR" sz="3000" dirty="0" smtClean="0"/>
              <a:t>. </a:t>
            </a:r>
          </a:p>
          <a:p>
            <a:pPr>
              <a:buNone/>
            </a:pPr>
            <a:r>
              <a:rPr lang="en-US" altLang="ko-KR" sz="3000" dirty="0" smtClean="0"/>
              <a:t>                    (</a:t>
            </a:r>
            <a:r>
              <a:rPr lang="ko-KR" altLang="en-US" sz="3000" dirty="0" smtClean="0"/>
              <a:t>관찰자의 의지</a:t>
            </a:r>
            <a:r>
              <a:rPr lang="en-US" altLang="ko-KR" sz="3000" dirty="0" smtClean="0"/>
              <a:t>)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[</a:t>
            </a:r>
            <a:r>
              <a:rPr lang="ko-KR" altLang="en-US" dirty="0" smtClean="0"/>
              <a:t>롬</a:t>
            </a:r>
            <a:r>
              <a:rPr lang="en-US" altLang="ko-KR" dirty="0" smtClean="0"/>
              <a:t>4:17]-</a:t>
            </a:r>
            <a:r>
              <a:rPr lang="ko-KR" altLang="en-US" dirty="0" smtClean="0"/>
              <a:t>하나님은 죽은 자를 살리시며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r>
              <a:rPr lang="ko-KR" altLang="en-US" b="1" dirty="0" smtClean="0"/>
              <a:t>없는 것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b="1" dirty="0" smtClean="0"/>
              <a:t>을 있는 것같이 부르시는 이시라</a:t>
            </a:r>
            <a:r>
              <a:rPr lang="en-US" altLang="ko-KR" b="1" dirty="0" smtClean="0"/>
              <a:t>. = </a:t>
            </a:r>
            <a:r>
              <a:rPr lang="ko-KR" altLang="en-US" b="1" dirty="0" err="1" smtClean="0"/>
              <a:t>無中生有</a:t>
            </a:r>
            <a:endParaRPr lang="ko-KR" altLang="en-US" b="1" dirty="0" smtClean="0"/>
          </a:p>
          <a:p>
            <a:pPr>
              <a:buNone/>
            </a:pPr>
            <a:r>
              <a:rPr lang="ko-KR" altLang="en-US" dirty="0" smtClean="0"/>
              <a:t>      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마침내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새로운 질서가 생기고 땅이 창조된다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God Saw --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과연 성경은 창조주의 모든 창조과정을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통하여 “하나님이 보시기에 좋았더라</a:t>
            </a:r>
            <a:r>
              <a:rPr lang="en-US" altLang="ko-KR" dirty="0" smtClean="0"/>
              <a:t>! </a:t>
            </a:r>
          </a:p>
          <a:p>
            <a:pPr>
              <a:buNone/>
            </a:pPr>
            <a:r>
              <a:rPr lang="en-US" altLang="ko-KR" b="1" dirty="0" smtClean="0"/>
              <a:t>God saw</a:t>
            </a:r>
            <a:r>
              <a:rPr lang="ko-KR" altLang="en-US" dirty="0" smtClean="0"/>
              <a:t> </a:t>
            </a:r>
            <a:r>
              <a:rPr lang="en-US" altLang="ko-KR" dirty="0" smtClean="0"/>
              <a:t>that it was good.”</a:t>
            </a:r>
            <a:r>
              <a:rPr lang="ko-KR" altLang="en-US" dirty="0" smtClean="0"/>
              <a:t>라고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표현함으로써 하나님이 창조의 전 과정을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실제로 관찰</a:t>
            </a:r>
            <a:r>
              <a:rPr lang="en-US" altLang="ko-KR" dirty="0" smtClean="0"/>
              <a:t>(</a:t>
            </a:r>
            <a:r>
              <a:rPr lang="ko-KR" altLang="en-US" b="1" dirty="0" smtClean="0"/>
              <a:t>하나님이 직접 보심</a:t>
            </a:r>
            <a:r>
              <a:rPr lang="en-US" altLang="ko-KR" dirty="0" smtClean="0"/>
              <a:t>)</a:t>
            </a:r>
            <a:r>
              <a:rPr lang="ko-KR" altLang="en-US" dirty="0" smtClean="0"/>
              <a:t>하심을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보여준다</a:t>
            </a:r>
            <a:r>
              <a:rPr lang="en-US" altLang="ko-KR" dirty="0" smtClean="0"/>
              <a:t>, </a:t>
            </a: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ko-KR" altLang="en-US" dirty="0" smtClean="0"/>
              <a:t>그리고 지금도 계속 관찰하여 보시면서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우리의 생명을 유지시키시고 계시는 분임을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강조하고 있는 것이다</a:t>
            </a:r>
            <a:r>
              <a:rPr lang="en-US" altLang="ko-KR" dirty="0" smtClean="0"/>
              <a:t>.  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(</a:t>
            </a:r>
            <a:r>
              <a:rPr lang="ko-KR" altLang="en-US" dirty="0" smtClean="0"/>
              <a:t>시</a:t>
            </a:r>
            <a:r>
              <a:rPr lang="en-US" altLang="ko-KR" dirty="0" smtClean="0"/>
              <a:t>104:29)</a:t>
            </a:r>
          </a:p>
          <a:p>
            <a:pPr>
              <a:buNone/>
            </a:pPr>
            <a:r>
              <a:rPr lang="en-US" altLang="ko-KR" dirty="0" smtClean="0"/>
              <a:t>“</a:t>
            </a:r>
            <a:r>
              <a:rPr lang="ko-KR" altLang="en-US" dirty="0" smtClean="0"/>
              <a:t>주께서 낯을 숨기신즉 저희가 떨고 주께서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저희 호흡을 취하신즉 저희가 죽어 본 흙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(</a:t>
            </a:r>
            <a:r>
              <a:rPr lang="ko-KR" altLang="en-US" dirty="0" smtClean="0"/>
              <a:t>양자의 혼돈상태</a:t>
            </a:r>
            <a:r>
              <a:rPr lang="en-US" altLang="ko-KR" dirty="0" smtClean="0"/>
              <a:t>)</a:t>
            </a:r>
            <a:r>
              <a:rPr lang="ko-KR" altLang="en-US" dirty="0" smtClean="0"/>
              <a:t>으로 돌아가나이다</a:t>
            </a:r>
            <a:r>
              <a:rPr lang="en-US" altLang="ko-KR" dirty="0" smtClean="0"/>
              <a:t>”</a:t>
            </a:r>
          </a:p>
          <a:p>
            <a:pPr>
              <a:buNone/>
            </a:pPr>
            <a:r>
              <a:rPr lang="en-US" altLang="ko-KR" dirty="0" smtClean="0"/>
              <a:t> 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관찰 </a:t>
            </a:r>
            <a:r>
              <a:rPr lang="en-US" altLang="ko-KR" dirty="0" smtClean="0"/>
              <a:t>= </a:t>
            </a:r>
            <a:r>
              <a:rPr lang="ko-KR" altLang="en-US" dirty="0" smtClean="0"/>
              <a:t>사랑의 돌보심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556792"/>
            <a:ext cx="8435280" cy="456937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ko-KR" altLang="en-US" dirty="0" smtClean="0"/>
              <a:t>하나님께서 얼굴을 숨기신다는 표현은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하나님이 “관찰을 중단하시면”이라는 뜻이다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r>
              <a:rPr lang="ko-KR" altLang="en-US" dirty="0" smtClean="0"/>
              <a:t>이 관찰이란 시각적으로 그냥 쳐다보는 행위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가 아니라 인간이 다시 혼돈과 사망의 상태</a:t>
            </a:r>
            <a:r>
              <a:rPr lang="en-US" altLang="ko-KR" dirty="0" smtClean="0"/>
              <a:t>, </a:t>
            </a:r>
          </a:p>
          <a:p>
            <a:pPr>
              <a:buNone/>
            </a:pPr>
            <a:r>
              <a:rPr lang="ko-KR" altLang="en-US" dirty="0" smtClean="0"/>
              <a:t>곧 흙으로 돌아가지 않고 건강하게 유지 하시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기 위하여</a:t>
            </a:r>
            <a:r>
              <a:rPr lang="en-US" altLang="ko-KR" dirty="0" smtClean="0"/>
              <a:t>(</a:t>
            </a:r>
            <a:r>
              <a:rPr lang="ko-KR" altLang="en-US" dirty="0" smtClean="0"/>
              <a:t>엔트로피가 일어나지 않게 하시기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위하여</a:t>
            </a:r>
            <a:r>
              <a:rPr lang="en-US" altLang="ko-KR" dirty="0" smtClean="0"/>
              <a:t>) </a:t>
            </a:r>
            <a:r>
              <a:rPr lang="ko-KR" altLang="en-US" dirty="0" smtClean="0"/>
              <a:t>강력한 뜻을 가지시고 </a:t>
            </a:r>
            <a:r>
              <a:rPr lang="ko-KR" altLang="en-US" b="1" dirty="0" smtClean="0"/>
              <a:t>‘보살펴주신다’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dirty="0" smtClean="0"/>
              <a:t>는 의미이다</a:t>
            </a:r>
            <a:r>
              <a:rPr lang="en-US" altLang="ko-KR" dirty="0" smtClean="0"/>
              <a:t>. (</a:t>
            </a:r>
            <a:r>
              <a:rPr lang="ko-KR" altLang="en-US" b="1" dirty="0" smtClean="0"/>
              <a:t>觀 </a:t>
            </a:r>
            <a:r>
              <a:rPr lang="ko-KR" altLang="en-US" dirty="0" smtClean="0"/>
              <a:t>자세히 보다 </a:t>
            </a:r>
            <a:r>
              <a:rPr lang="ko-KR" altLang="en-US" b="1" dirty="0" smtClean="0"/>
              <a:t>察 </a:t>
            </a:r>
            <a:r>
              <a:rPr lang="ko-KR" altLang="en-US" dirty="0" smtClean="0"/>
              <a:t>살피다</a:t>
            </a:r>
            <a:r>
              <a:rPr lang="en-US" altLang="ko-KR" b="1" dirty="0" smtClean="0"/>
              <a:t>)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관찰 </a:t>
            </a:r>
            <a:r>
              <a:rPr lang="en-US" altLang="ko-KR" dirty="0" smtClean="0"/>
              <a:t>= </a:t>
            </a:r>
            <a:r>
              <a:rPr lang="ko-KR" altLang="en-US" dirty="0" smtClean="0"/>
              <a:t>사랑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40768"/>
            <a:ext cx="8435280" cy="4968552"/>
          </a:xfrm>
        </p:spPr>
        <p:txBody>
          <a:bodyPr>
            <a:normAutofit/>
          </a:bodyPr>
          <a:lstStyle/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엄마가 갓 난 아기를 조심스럽게 관찰하는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것은 사실 사랑으로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돌</a:t>
            </a:r>
            <a:r>
              <a:rPr lang="ko-KR" altLang="en-US" b="1" dirty="0" smtClean="0"/>
              <a:t>본다</a:t>
            </a:r>
            <a:r>
              <a:rPr lang="en-US" altLang="ko-KR" b="1" dirty="0" smtClean="0"/>
              <a:t>’</a:t>
            </a:r>
            <a:r>
              <a:rPr lang="ko-KR" altLang="en-US" dirty="0" smtClean="0"/>
              <a:t>는 뜻이다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사랑하면 </a:t>
            </a:r>
            <a:r>
              <a:rPr lang="ko-KR" altLang="en-US" b="1" dirty="0" smtClean="0"/>
              <a:t>보아</a:t>
            </a:r>
            <a:r>
              <a:rPr lang="en-US" altLang="ko-KR" b="1" dirty="0" smtClean="0"/>
              <a:t>(Look after)</a:t>
            </a:r>
            <a:r>
              <a:rPr lang="ko-KR" altLang="en-US" dirty="0" smtClean="0"/>
              <a:t>준다</a:t>
            </a:r>
            <a:r>
              <a:rPr lang="en-US" altLang="ko-KR" dirty="0" smtClean="0"/>
              <a:t>,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돌아보아</a:t>
            </a:r>
            <a:endParaRPr lang="en-US" altLang="ko-KR" dirty="0" smtClean="0">
              <a:sym typeface="Wingdings" pitchFamily="2" charset="2"/>
            </a:endParaRPr>
          </a:p>
          <a:p>
            <a:pPr>
              <a:buNone/>
            </a:pPr>
            <a:r>
              <a:rPr lang="en-US" altLang="ko-KR" dirty="0" smtClean="0">
                <a:sym typeface="Wingdings" pitchFamily="2" charset="2"/>
              </a:rPr>
              <a:t> </a:t>
            </a:r>
            <a:r>
              <a:rPr lang="ko-KR" altLang="en-US" dirty="0" smtClean="0">
                <a:sym typeface="Wingdings" pitchFamily="2" charset="2"/>
              </a:rPr>
              <a:t>주신다</a:t>
            </a:r>
            <a:r>
              <a:rPr lang="en-US" altLang="ko-KR" dirty="0" smtClean="0">
                <a:sym typeface="Wingdings" pitchFamily="2" charset="2"/>
              </a:rPr>
              <a:t>.  </a:t>
            </a:r>
            <a:r>
              <a:rPr lang="ko-KR" altLang="en-US" dirty="0" smtClean="0">
                <a:sym typeface="Wingdings" pitchFamily="2" charset="2"/>
              </a:rPr>
              <a:t>관찰해준다</a:t>
            </a:r>
            <a:r>
              <a:rPr lang="en-US" altLang="ko-KR" dirty="0" smtClean="0">
                <a:sym typeface="Wingdings" pitchFamily="2" charset="2"/>
              </a:rPr>
              <a:t>.</a:t>
            </a:r>
          </a:p>
          <a:p>
            <a:pPr>
              <a:buNone/>
            </a:pPr>
            <a:endParaRPr lang="en-US" altLang="ko-KR" dirty="0" smtClean="0">
              <a:sym typeface="Wingdings" pitchFamily="2" charset="2"/>
            </a:endParaRPr>
          </a:p>
          <a:p>
            <a:pPr>
              <a:buNone/>
            </a:pPr>
            <a:r>
              <a:rPr lang="ko-KR" altLang="en-US" b="1" dirty="0" smtClean="0">
                <a:sym typeface="Wingdings" pitchFamily="2" charset="2"/>
              </a:rPr>
              <a:t>     그러므로 관찰자는 사랑하는 자이시다</a:t>
            </a:r>
            <a:r>
              <a:rPr lang="en-US" altLang="ko-KR" b="1" dirty="0" smtClean="0">
                <a:sym typeface="Wingdings" pitchFamily="2" charset="2"/>
              </a:rPr>
              <a:t>.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형이상학과 형이하학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                         </a:t>
            </a:r>
          </a:p>
          <a:p>
            <a:pPr>
              <a:buNone/>
            </a:pPr>
            <a:r>
              <a:rPr lang="en-US" altLang="ko-KR" dirty="0" smtClean="0"/>
              <a:t>                          </a:t>
            </a:r>
            <a:r>
              <a:rPr lang="ko-KR" altLang="en-US" dirty="0" smtClean="0"/>
              <a:t>과연</a:t>
            </a:r>
            <a:r>
              <a:rPr lang="en-US" altLang="ko-KR" dirty="0" smtClean="0"/>
              <a:t>,</a:t>
            </a:r>
          </a:p>
          <a:p>
            <a:pPr>
              <a:buNone/>
            </a:pPr>
            <a:r>
              <a:rPr lang="en-US" altLang="ko-KR" b="1" dirty="0" smtClean="0"/>
              <a:t>                </a:t>
            </a:r>
            <a:r>
              <a:rPr lang="ko-KR" altLang="en-US" sz="4000" b="1" dirty="0" smtClean="0">
                <a:solidFill>
                  <a:srgbClr val="00B0F0"/>
                </a:solidFill>
              </a:rPr>
              <a:t>영적 형이상학</a:t>
            </a:r>
            <a:r>
              <a:rPr lang="ko-KR" altLang="en-US" dirty="0" smtClean="0"/>
              <a:t>과</a:t>
            </a:r>
            <a:endParaRPr lang="en-US" altLang="ko-KR" dirty="0" smtClean="0"/>
          </a:p>
          <a:p>
            <a:pPr>
              <a:buNone/>
            </a:pPr>
            <a:endParaRPr lang="en-US" altLang="ko-KR" b="1" dirty="0" smtClean="0"/>
          </a:p>
          <a:p>
            <a:pPr>
              <a:buNone/>
            </a:pPr>
            <a:r>
              <a:rPr lang="ko-KR" altLang="en-US" b="1" dirty="0" smtClean="0"/>
              <a:t>                 </a:t>
            </a:r>
            <a:r>
              <a:rPr lang="ko-KR" altLang="en-US" b="1" dirty="0" smtClean="0">
                <a:solidFill>
                  <a:srgbClr val="C00000"/>
                </a:solidFill>
              </a:rPr>
              <a:t>물리적 형이하학</a:t>
            </a:r>
            <a:r>
              <a:rPr lang="ko-KR" altLang="en-US" dirty="0" smtClean="0"/>
              <a:t>은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              </a:t>
            </a:r>
          </a:p>
          <a:p>
            <a:pPr>
              <a:buNone/>
            </a:pPr>
            <a:r>
              <a:rPr lang="en-US" altLang="ko-KR" dirty="0" smtClean="0"/>
              <a:t>                 </a:t>
            </a:r>
            <a:r>
              <a:rPr lang="ko-KR" altLang="en-US" dirty="0" smtClean="0"/>
              <a:t>서로 다른 것일까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사랑</a:t>
            </a:r>
            <a:r>
              <a:rPr lang="en-US" altLang="ko-KR" dirty="0" smtClean="0"/>
              <a:t>(</a:t>
            </a:r>
            <a:r>
              <a:rPr lang="ko-KR" altLang="en-US" dirty="0" smtClean="0"/>
              <a:t>관찰자</a:t>
            </a:r>
            <a:r>
              <a:rPr lang="en-US" altLang="ko-KR" dirty="0" smtClean="0"/>
              <a:t>)</a:t>
            </a:r>
            <a:r>
              <a:rPr lang="ko-KR" altLang="en-US" dirty="0" smtClean="0"/>
              <a:t>은 창조한다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1916832"/>
            <a:ext cx="8568952" cy="4680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o-KR" altLang="en-US" dirty="0" smtClean="0"/>
              <a:t>    사랑하는 관찰자는 사랑은 주고 싶다</a:t>
            </a:r>
            <a:r>
              <a:rPr lang="en-US" altLang="ko-KR" dirty="0" smtClean="0"/>
              <a:t>. </a:t>
            </a:r>
            <a:r>
              <a:rPr lang="en-US" altLang="ko-KR" dirty="0" smtClean="0">
                <a:sym typeface="Wingdings" pitchFamily="2" charset="2"/>
              </a:rPr>
              <a:t> </a:t>
            </a:r>
          </a:p>
          <a:p>
            <a:pPr>
              <a:buNone/>
            </a:pPr>
            <a:r>
              <a:rPr lang="ko-KR" altLang="en-US" dirty="0" smtClean="0">
                <a:sym typeface="Wingdings" pitchFamily="2" charset="2"/>
              </a:rPr>
              <a:t>사랑</a:t>
            </a: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ko-KR" altLang="en-US" dirty="0" smtClean="0">
                <a:sym typeface="Wingdings" pitchFamily="2" charset="2"/>
              </a:rPr>
              <a:t>돌보심</a:t>
            </a:r>
            <a:r>
              <a:rPr lang="en-US" altLang="ko-KR" dirty="0" smtClean="0">
                <a:sym typeface="Wingdings" pitchFamily="2" charset="2"/>
              </a:rPr>
              <a:t>, </a:t>
            </a:r>
            <a:r>
              <a:rPr lang="ko-KR" altLang="en-US" dirty="0" smtClean="0">
                <a:sym typeface="Wingdings" pitchFamily="2" charset="2"/>
              </a:rPr>
              <a:t>관찰</a:t>
            </a:r>
            <a:r>
              <a:rPr lang="en-US" altLang="ko-KR" dirty="0" smtClean="0">
                <a:sym typeface="Wingdings" pitchFamily="2" charset="2"/>
              </a:rPr>
              <a:t>)</a:t>
            </a:r>
            <a:r>
              <a:rPr lang="ko-KR" altLang="en-US" dirty="0" smtClean="0">
                <a:sym typeface="Wingdings" pitchFamily="2" charset="2"/>
              </a:rPr>
              <a:t>의 대상을 창조하시고 싶다</a:t>
            </a:r>
            <a:r>
              <a:rPr lang="en-US" altLang="ko-KR" dirty="0" smtClean="0">
                <a:sym typeface="Wingdings" pitchFamily="2" charset="2"/>
              </a:rPr>
              <a:t>.</a:t>
            </a:r>
          </a:p>
          <a:p>
            <a:pPr>
              <a:buNone/>
            </a:pPr>
            <a:endParaRPr lang="en-US" altLang="ko-KR" dirty="0" smtClean="0">
              <a:sym typeface="Wingdings" pitchFamily="2" charset="2"/>
            </a:endParaRPr>
          </a:p>
          <a:p>
            <a:pPr>
              <a:buNone/>
            </a:pPr>
            <a:r>
              <a:rPr lang="ko-KR" altLang="en-US" dirty="0" smtClean="0">
                <a:sym typeface="Wingdings" pitchFamily="2" charset="2"/>
              </a:rPr>
              <a:t>        사랑 속에서 창조가 일어난다</a:t>
            </a:r>
            <a:r>
              <a:rPr lang="en-US" altLang="ko-KR" dirty="0" smtClean="0">
                <a:sym typeface="Wingdings" pitchFamily="2" charset="2"/>
              </a:rPr>
              <a:t>.</a:t>
            </a:r>
          </a:p>
          <a:p>
            <a:pPr>
              <a:buNone/>
            </a:pPr>
            <a:r>
              <a:rPr lang="en-US" altLang="ko-KR" dirty="0" smtClean="0">
                <a:sym typeface="Wingdings" pitchFamily="2" charset="2"/>
              </a:rPr>
              <a:t>           </a:t>
            </a:r>
            <a:r>
              <a:rPr lang="ko-KR" altLang="en-US" dirty="0" smtClean="0">
                <a:sym typeface="Wingdings" pitchFamily="2" charset="2"/>
              </a:rPr>
              <a:t>창조는 사랑의 표현이다</a:t>
            </a:r>
            <a:r>
              <a:rPr lang="en-US" altLang="ko-KR" dirty="0" smtClean="0">
                <a:sym typeface="Wingdings" pitchFamily="2" charset="2"/>
              </a:rPr>
              <a:t>.</a:t>
            </a:r>
          </a:p>
          <a:p>
            <a:pPr>
              <a:buNone/>
            </a:pPr>
            <a:endParaRPr lang="en-US" altLang="ko-KR" dirty="0" smtClean="0">
              <a:sym typeface="Wingdings" pitchFamily="2" charset="2"/>
            </a:endParaRPr>
          </a:p>
          <a:p>
            <a:pPr>
              <a:buNone/>
            </a:pPr>
            <a:r>
              <a:rPr lang="ko-KR" altLang="en-US" dirty="0" smtClean="0">
                <a:sym typeface="Wingdings" pitchFamily="2" charset="2"/>
              </a:rPr>
              <a:t>관찰자는 </a:t>
            </a:r>
            <a:r>
              <a:rPr lang="ko-KR" altLang="en-US" dirty="0" err="1" smtClean="0">
                <a:sym typeface="Wingdings" pitchFamily="2" charset="2"/>
              </a:rPr>
              <a:t>독처</a:t>
            </a:r>
            <a:r>
              <a:rPr lang="ko-KR" altLang="en-US" dirty="0" smtClean="0">
                <a:sym typeface="Wingdings" pitchFamily="2" charset="2"/>
              </a:rPr>
              <a:t> 하는 것을 좋아하시지 않는다</a:t>
            </a:r>
            <a:r>
              <a:rPr lang="en-US" altLang="ko-KR" dirty="0" smtClean="0">
                <a:sym typeface="Wingdings" pitchFamily="2" charset="2"/>
              </a:rPr>
              <a:t>.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ko-KR" altLang="en-US" dirty="0" smtClean="0">
                <a:sym typeface="Wingdings" pitchFamily="2" charset="2"/>
              </a:rPr>
              <a:t>  관찰자는 </a:t>
            </a:r>
            <a:r>
              <a:rPr lang="ko-KR" altLang="en-US" dirty="0" smtClean="0">
                <a:solidFill>
                  <a:srgbClr val="FF0000"/>
                </a:solidFill>
                <a:sym typeface="Wingdings" pitchFamily="2" charset="2"/>
              </a:rPr>
              <a:t>관찰하기</a:t>
            </a:r>
            <a:r>
              <a:rPr lang="en-US" altLang="ko-KR" dirty="0" smtClean="0">
                <a:solidFill>
                  <a:srgbClr val="FF0000"/>
                </a:solidFill>
                <a:sym typeface="Wingdings" pitchFamily="2" charset="2"/>
              </a:rPr>
              <a:t>(</a:t>
            </a:r>
            <a:r>
              <a:rPr lang="ko-KR" altLang="en-US" dirty="0" smtClean="0">
                <a:solidFill>
                  <a:srgbClr val="FF0000"/>
                </a:solidFill>
                <a:sym typeface="Wingdings" pitchFamily="2" charset="2"/>
              </a:rPr>
              <a:t>돌보기</a:t>
            </a:r>
            <a:r>
              <a:rPr lang="en-US" altLang="ko-KR" dirty="0" smtClean="0">
                <a:solidFill>
                  <a:srgbClr val="FF0000"/>
                </a:solidFill>
                <a:sym typeface="Wingdings" pitchFamily="2" charset="2"/>
              </a:rPr>
              <a:t>)</a:t>
            </a:r>
            <a:r>
              <a:rPr lang="ko-KR" altLang="en-US" dirty="0" smtClean="0">
                <a:sym typeface="Wingdings" pitchFamily="2" charset="2"/>
              </a:rPr>
              <a:t>를 좋아하기 때문에 </a:t>
            </a:r>
            <a:endParaRPr lang="en-US" altLang="ko-KR" dirty="0" smtClean="0">
              <a:sym typeface="Wingdings" pitchFamily="2" charset="2"/>
            </a:endParaRPr>
          </a:p>
          <a:p>
            <a:pPr>
              <a:buNone/>
            </a:pPr>
            <a:r>
              <a:rPr lang="ko-KR" altLang="en-US" dirty="0" smtClean="0">
                <a:sym typeface="Wingdings" pitchFamily="2" charset="2"/>
              </a:rPr>
              <a:t>               피 관찰자를 창조한다</a:t>
            </a:r>
            <a:r>
              <a:rPr lang="en-US" altLang="ko-KR" dirty="0" smtClean="0">
                <a:sym typeface="Wingdings" pitchFamily="2" charset="2"/>
              </a:rPr>
              <a:t>.</a:t>
            </a:r>
          </a:p>
          <a:p>
            <a:pPr>
              <a:buNone/>
            </a:pPr>
            <a:endParaRPr lang="en-US" altLang="ko-KR" dirty="0" smtClean="0">
              <a:sym typeface="Wingdings" pitchFamily="2" charset="2"/>
            </a:endParaRPr>
          </a:p>
          <a:p>
            <a:pPr>
              <a:buNone/>
            </a:pPr>
            <a:r>
              <a:rPr lang="ko-KR" altLang="en-US" dirty="0" smtClean="0">
                <a:sym typeface="Wingdings" pitchFamily="2" charset="2"/>
              </a:rPr>
              <a:t>창조주는 </a:t>
            </a:r>
            <a:r>
              <a:rPr lang="ko-KR" altLang="en-US" dirty="0" smtClean="0">
                <a:solidFill>
                  <a:srgbClr val="FF0000"/>
                </a:solidFill>
                <a:sym typeface="Wingdings" pitchFamily="2" charset="2"/>
              </a:rPr>
              <a:t>사랑을 주시기</a:t>
            </a:r>
            <a:r>
              <a:rPr lang="ko-KR" altLang="en-US" dirty="0" smtClean="0">
                <a:sym typeface="Wingdings" pitchFamily="2" charset="2"/>
              </a:rPr>
              <a:t>를 좋아하시기 때문에</a:t>
            </a:r>
            <a:endParaRPr lang="en-US" altLang="ko-KR" dirty="0" smtClean="0">
              <a:sym typeface="Wingdings" pitchFamily="2" charset="2"/>
            </a:endParaRPr>
          </a:p>
          <a:p>
            <a:pPr>
              <a:buNone/>
            </a:pPr>
            <a:r>
              <a:rPr lang="ko-KR" altLang="en-US" dirty="0" smtClean="0">
                <a:sym typeface="Wingdings" pitchFamily="2" charset="2"/>
              </a:rPr>
              <a:t>               피조물을 창조하신다</a:t>
            </a:r>
            <a:r>
              <a:rPr lang="en-US" altLang="ko-KR" dirty="0" smtClean="0">
                <a:sym typeface="Wingdings" pitchFamily="2" charset="2"/>
              </a:rPr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sz="2800" dirty="0" smtClean="0"/>
              <a:t>    그러므로 사랑의 창조주와 관찰자는 동일한 품성</a:t>
            </a:r>
            <a:r>
              <a:rPr lang="en-US" altLang="ko-KR" sz="2800" dirty="0" smtClean="0"/>
              <a:t>, </a:t>
            </a:r>
          </a:p>
          <a:p>
            <a:pPr>
              <a:buNone/>
            </a:pPr>
            <a:r>
              <a:rPr lang="en-US" altLang="ko-KR" sz="2800" dirty="0" smtClean="0"/>
              <a:t>                            </a:t>
            </a:r>
            <a:r>
              <a:rPr lang="ko-KR" altLang="en-US" sz="2800" dirty="0" smtClean="0"/>
              <a:t>곧 사랑이다</a:t>
            </a:r>
            <a:r>
              <a:rPr lang="en-US" altLang="ko-KR" sz="2800" dirty="0" smtClean="0"/>
              <a:t>.</a:t>
            </a:r>
            <a:endParaRPr lang="ko-KR" altLang="en-US" sz="28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관찰자도 섬긴다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7811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o-KR" altLang="en-US" dirty="0" smtClean="0"/>
              <a:t>사랑 주시고 돌보시기 좋아하는 하나님과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관찰자는 </a:t>
            </a:r>
            <a:r>
              <a:rPr lang="ko-KR" altLang="en-US" b="1" dirty="0" smtClean="0"/>
              <a:t>섬김을 받기 보다는 섬기고 싶은 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dirty="0" smtClean="0"/>
              <a:t>예수의 품성을 가진 존재일 수밖에 없다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sz="2800" dirty="0" smtClean="0"/>
              <a:t>마</a:t>
            </a:r>
            <a:r>
              <a:rPr lang="en-US" altLang="ko-KR" sz="2800" dirty="0" smtClean="0"/>
              <a:t>20:28 </a:t>
            </a:r>
            <a:r>
              <a:rPr lang="ko-KR" altLang="en-US" sz="2800" dirty="0" smtClean="0"/>
              <a:t>인자가 온 것은 섬김을 받으려 함이 아니라 </a:t>
            </a:r>
            <a:endParaRPr lang="en-US" altLang="ko-KR" sz="2800" dirty="0" smtClean="0"/>
          </a:p>
          <a:p>
            <a:pPr>
              <a:buNone/>
            </a:pPr>
            <a:r>
              <a:rPr lang="ko-KR" altLang="en-US" sz="2800" dirty="0" smtClean="0"/>
              <a:t>도리어 섬기려 하고 자기 목숨을 많은 사람의 </a:t>
            </a:r>
            <a:r>
              <a:rPr lang="ko-KR" altLang="en-US" sz="2800" dirty="0" err="1" smtClean="0"/>
              <a:t>대속물</a:t>
            </a:r>
            <a:endParaRPr lang="en-US" altLang="ko-KR" sz="2800" dirty="0" smtClean="0"/>
          </a:p>
          <a:p>
            <a:pPr>
              <a:buNone/>
            </a:pPr>
            <a:r>
              <a:rPr lang="ko-KR" altLang="en-US" sz="2800" dirty="0" err="1" smtClean="0"/>
              <a:t>로</a:t>
            </a:r>
            <a:r>
              <a:rPr lang="ko-KR" altLang="en-US" sz="2800" dirty="0" smtClean="0"/>
              <a:t> 주려 함이니라</a:t>
            </a:r>
            <a:r>
              <a:rPr lang="en-US" altLang="ko-KR" sz="2800" dirty="0" smtClean="0"/>
              <a:t>.</a:t>
            </a:r>
          </a:p>
          <a:p>
            <a:pPr>
              <a:buNone/>
            </a:pPr>
            <a:r>
              <a:rPr lang="ko-KR" altLang="en-US" sz="2400" b="1" dirty="0" smtClean="0"/>
              <a:t>다른 모든 신들이 있지만 예수만이 섬기시는 하나님이시다</a:t>
            </a:r>
            <a:r>
              <a:rPr lang="en-US" altLang="ko-KR" sz="2400" b="1" dirty="0" smtClean="0"/>
              <a:t>.</a:t>
            </a:r>
          </a:p>
          <a:p>
            <a:pPr>
              <a:buNone/>
            </a:pPr>
            <a:r>
              <a:rPr lang="ko-KR" altLang="en-US" sz="2400" b="1" dirty="0" smtClean="0"/>
              <a:t>관찰자도 피 </a:t>
            </a:r>
            <a:r>
              <a:rPr lang="ko-KR" altLang="en-US" sz="2400" b="1" dirty="0" err="1" smtClean="0"/>
              <a:t>관찰물을</a:t>
            </a:r>
            <a:r>
              <a:rPr lang="ko-KR" altLang="en-US" sz="2400" b="1" dirty="0" smtClean="0"/>
              <a:t> 끊임 없이 섬긴다</a:t>
            </a:r>
            <a:r>
              <a:rPr lang="en-US" altLang="ko-KR" sz="2400" b="1" dirty="0" smtClean="0"/>
              <a:t>. </a:t>
            </a:r>
            <a:r>
              <a:rPr lang="ko-KR" altLang="en-US" sz="2400" b="1" dirty="0" smtClean="0"/>
              <a:t>그래서 우주가 존속함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사랑으로 보시다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ko-KR" altLang="en-US" dirty="0" smtClean="0"/>
              <a:t>막</a:t>
            </a:r>
            <a:r>
              <a:rPr lang="en-US" altLang="ko-KR" dirty="0" smtClean="0"/>
              <a:t>10:21 </a:t>
            </a:r>
            <a:r>
              <a:rPr lang="ko-KR" altLang="en-US" dirty="0" smtClean="0"/>
              <a:t>예수께서 그를 </a:t>
            </a:r>
            <a:r>
              <a:rPr lang="ko-KR" altLang="en-US" b="1" dirty="0" smtClean="0"/>
              <a:t>보시고 사랑하사</a:t>
            </a:r>
            <a:r>
              <a:rPr lang="ko-KR" altLang="en-US" dirty="0" smtClean="0"/>
              <a:t> 가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err="1" smtClean="0"/>
              <a:t>라사대</a:t>
            </a:r>
            <a:r>
              <a:rPr lang="ko-KR" altLang="en-US" dirty="0" smtClean="0"/>
              <a:t> 네게 오히려 한 가지 부족한 것이 </a:t>
            </a:r>
            <a:r>
              <a:rPr lang="ko-KR" altLang="en-US" dirty="0" err="1" smtClean="0"/>
              <a:t>있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err="1" smtClean="0"/>
              <a:t>으니</a:t>
            </a:r>
            <a:r>
              <a:rPr lang="ko-KR" altLang="en-US" dirty="0" smtClean="0"/>
              <a:t> 가서 네 있는 것을 다 팔아 가난한 자들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을 주라 그리하면 하늘에서 보화가 네게 </a:t>
            </a:r>
            <a:r>
              <a:rPr lang="ko-KR" altLang="en-US" dirty="0" err="1" smtClean="0"/>
              <a:t>있으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리라 그리고 와서 나를 좇으라 하시니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b="1" dirty="0" smtClean="0"/>
              <a:t>           beholding him loved him</a:t>
            </a:r>
          </a:p>
          <a:p>
            <a:pPr>
              <a:buNone/>
            </a:pPr>
            <a:r>
              <a:rPr lang="en-US" altLang="ko-KR" b="1" dirty="0" smtClean="0"/>
              <a:t>           looking at him, loved him,</a:t>
            </a:r>
            <a:endParaRPr lang="ko-KR" altLang="en-US" b="1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관찰자 효과와 하나님의 품성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ko-KR" b="1" dirty="0" smtClean="0"/>
              <a:t>*</a:t>
            </a:r>
            <a:r>
              <a:rPr lang="ko-KR" altLang="en-US" b="1" dirty="0" smtClean="0"/>
              <a:t>관찰자는 창조만 한다</a:t>
            </a:r>
            <a:r>
              <a:rPr lang="en-US" altLang="ko-KR" b="1" dirty="0" smtClean="0"/>
              <a:t>. </a:t>
            </a:r>
          </a:p>
          <a:p>
            <a:pPr>
              <a:buNone/>
            </a:pPr>
            <a:r>
              <a:rPr lang="ko-KR" altLang="en-US" sz="2800" dirty="0" smtClean="0"/>
              <a:t>관찰에너지는 창조에너지이기 때문에 </a:t>
            </a:r>
            <a:endParaRPr lang="en-US" altLang="ko-KR" sz="2800" dirty="0" smtClean="0"/>
          </a:p>
          <a:p>
            <a:pPr>
              <a:buNone/>
            </a:pPr>
            <a:r>
              <a:rPr lang="ko-KR" altLang="en-US" sz="2800" dirty="0" smtClean="0"/>
              <a:t>             관찰자의 능동적 파괴는 불가능 하다</a:t>
            </a:r>
            <a:r>
              <a:rPr lang="en-US" altLang="ko-KR" sz="2800" dirty="0" smtClean="0"/>
              <a:t>.</a:t>
            </a:r>
            <a:endParaRPr lang="en-US" altLang="ko-KR" dirty="0" smtClean="0"/>
          </a:p>
          <a:p>
            <a:pPr>
              <a:buNone/>
            </a:pPr>
            <a:endParaRPr lang="en-US" altLang="ko-KR" b="1" dirty="0" smtClean="0"/>
          </a:p>
          <a:p>
            <a:pPr>
              <a:buNone/>
            </a:pPr>
            <a:r>
              <a:rPr lang="en-US" altLang="ko-KR" b="1" dirty="0" smtClean="0"/>
              <a:t>*</a:t>
            </a:r>
            <a:r>
              <a:rPr lang="ko-KR" altLang="en-US" b="1" dirty="0" smtClean="0"/>
              <a:t>관찰자는 파괴할 수 없다</a:t>
            </a:r>
            <a:r>
              <a:rPr lang="en-US" altLang="ko-KR" b="1" dirty="0" smtClean="0"/>
              <a:t>.</a:t>
            </a:r>
          </a:p>
          <a:p>
            <a:pPr>
              <a:buNone/>
            </a:pPr>
            <a:r>
              <a:rPr lang="ko-KR" altLang="en-US" sz="2800" dirty="0" smtClean="0"/>
              <a:t>파괴는 관찰의 종결의 결과임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ko-KR" altLang="en-US" dirty="0" smtClean="0"/>
              <a:t>관찰의 종결은 피 관찰자의 거부로 인함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052736"/>
            <a:ext cx="8964488" cy="507342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    성령께서는 은혜의 시기가 마칠 때까지 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None/>
              <a:defRPr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사람들에게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생명의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선물을 받으라고 탄원하신다</a:t>
            </a: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.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None/>
              <a:defRPr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    성령의 이러한 탄원을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거절한 자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들만이 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None/>
              <a:defRPr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결국에는 멸망을 당하고 말 것이다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실물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123)</a:t>
            </a:r>
            <a:endParaRPr lang="en-US" altLang="ko-KR" u="sng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altLang="ko-KR" u="sng" dirty="0" smtClean="0">
                <a:latin typeface="맑은 고딕" pitchFamily="50" charset="-127"/>
                <a:ea typeface="맑은 고딕" pitchFamily="50" charset="-127"/>
              </a:rPr>
              <a:t>             </a:t>
            </a:r>
          </a:p>
          <a:p>
            <a:pPr>
              <a:buNone/>
            </a:pPr>
            <a:r>
              <a:rPr lang="ko-KR" altLang="en-US" dirty="0" smtClean="0">
                <a:latin typeface="+mn-ea"/>
              </a:rPr>
              <a:t>  하나님은 어떤 사람도 멸망시키지 않으신다</a:t>
            </a:r>
            <a:r>
              <a:rPr lang="en-US" altLang="ko-KR" dirty="0" smtClean="0">
                <a:latin typeface="+mn-ea"/>
              </a:rPr>
              <a:t>. </a:t>
            </a:r>
          </a:p>
          <a:p>
            <a:pPr>
              <a:buNone/>
            </a:pPr>
            <a:r>
              <a:rPr lang="ko-KR" altLang="en-US" dirty="0" smtClean="0">
                <a:latin typeface="+mn-ea"/>
              </a:rPr>
              <a:t>      죄인은 회개하지 않는 고집에 의하여 </a:t>
            </a:r>
            <a:endParaRPr lang="en-US" altLang="ko-KR" dirty="0" smtClean="0">
              <a:latin typeface="+mn-ea"/>
            </a:endParaRPr>
          </a:p>
          <a:p>
            <a:pPr>
              <a:buNone/>
            </a:pPr>
            <a:r>
              <a:rPr lang="ko-KR" altLang="en-US" b="1" dirty="0" smtClean="0">
                <a:latin typeface="+mn-ea"/>
              </a:rPr>
              <a:t>         스스로를 멸망시킨다</a:t>
            </a:r>
            <a:r>
              <a:rPr lang="en-US" altLang="ko-KR" dirty="0" smtClean="0">
                <a:latin typeface="+mn-ea"/>
              </a:rPr>
              <a:t>. (5T 120)</a:t>
            </a:r>
            <a:endParaRPr lang="ko-KR" altLang="en-US" dirty="0"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ko-KR" altLang="en-US" dirty="0" smtClean="0"/>
              <a:t>파괴되어 갈수록 다시 재창조를 시도한다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en-US" altLang="ko-KR" dirty="0" smtClean="0"/>
              <a:t>     </a:t>
            </a:r>
            <a:r>
              <a:rPr lang="en-US" altLang="ko-KR" b="1" dirty="0" smtClean="0">
                <a:solidFill>
                  <a:srgbClr val="FF0000"/>
                </a:solidFill>
              </a:rPr>
              <a:t>“</a:t>
            </a:r>
            <a:r>
              <a:rPr lang="ko-KR" altLang="en-US" b="1" dirty="0" smtClean="0">
                <a:solidFill>
                  <a:srgbClr val="FF0000"/>
                </a:solidFill>
              </a:rPr>
              <a:t>죄가 많은 곳에 은혜를 더 하신다</a:t>
            </a:r>
            <a:r>
              <a:rPr lang="en-US" altLang="ko-KR" b="1" dirty="0" smtClean="0">
                <a:solidFill>
                  <a:srgbClr val="FF0000"/>
                </a:solidFill>
              </a:rPr>
              <a:t>”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위기의 죄인을 더 관찰</a:t>
            </a:r>
            <a:r>
              <a:rPr lang="en-US" altLang="ko-KR" dirty="0" smtClean="0"/>
              <a:t>(</a:t>
            </a:r>
            <a:r>
              <a:rPr lang="ko-KR" altLang="en-US" dirty="0" smtClean="0"/>
              <a:t>돌보시기</a:t>
            </a:r>
            <a:r>
              <a:rPr lang="en-US" altLang="ko-KR" dirty="0" smtClean="0"/>
              <a:t>)</a:t>
            </a:r>
            <a:r>
              <a:rPr lang="ko-KR" altLang="en-US" dirty="0" smtClean="0"/>
              <a:t>하시어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파괴를 막기 위하여 </a:t>
            </a:r>
            <a:r>
              <a:rPr lang="ko-KR" altLang="en-US" b="1" dirty="0" smtClean="0"/>
              <a:t>창조에너지를 더 주시기 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dirty="0" smtClean="0"/>
              <a:t>위하여</a:t>
            </a:r>
            <a:r>
              <a:rPr lang="en-US" altLang="ko-KR" dirty="0" smtClean="0"/>
              <a:t> </a:t>
            </a:r>
            <a:r>
              <a:rPr lang="ko-KR" altLang="en-US" b="1" dirty="0" smtClean="0"/>
              <a:t>방문</a:t>
            </a:r>
            <a:r>
              <a:rPr lang="ko-KR" altLang="en-US" dirty="0" smtClean="0"/>
              <a:t>하신다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분리가 심할수록 파괴가 더 심하기 때문에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사랑 </a:t>
            </a:r>
            <a:r>
              <a:rPr lang="en-US" altLang="ko-KR" dirty="0" smtClean="0"/>
              <a:t>= </a:t>
            </a:r>
            <a:r>
              <a:rPr lang="ko-KR" altLang="en-US" dirty="0" smtClean="0"/>
              <a:t>관찰자의 에너지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[</a:t>
            </a:r>
            <a:r>
              <a:rPr lang="ko-KR" altLang="en-US" dirty="0" smtClean="0"/>
              <a:t>요일</a:t>
            </a:r>
            <a:r>
              <a:rPr lang="en-US" altLang="ko-KR" dirty="0" smtClean="0"/>
              <a:t>4:8]</a:t>
            </a:r>
            <a:r>
              <a:rPr lang="ko-KR" altLang="en-US" dirty="0" smtClean="0"/>
              <a:t>사랑하지 아니하는 자는 하나님을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알지 못하나니 이는 </a:t>
            </a:r>
            <a:r>
              <a:rPr lang="ko-KR" altLang="en-US" b="1" dirty="0" smtClean="0"/>
              <a:t>하나님은 사랑이심이라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r>
              <a:rPr lang="en-US" altLang="ko-KR" dirty="0" smtClean="0"/>
              <a:t>[</a:t>
            </a:r>
            <a:r>
              <a:rPr lang="ko-KR" altLang="en-US" dirty="0" smtClean="0"/>
              <a:t>요일</a:t>
            </a:r>
            <a:r>
              <a:rPr lang="en-US" altLang="ko-KR" dirty="0" smtClean="0"/>
              <a:t>4:16]</a:t>
            </a:r>
            <a:r>
              <a:rPr lang="ko-KR" altLang="en-US" dirty="0" smtClean="0"/>
              <a:t>하나님이 우리를 사랑하시는 사랑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을 우리가 알고 </a:t>
            </a:r>
            <a:r>
              <a:rPr lang="ko-KR" altLang="en-US" dirty="0" err="1" smtClean="0"/>
              <a:t>믿었노니</a:t>
            </a:r>
            <a:r>
              <a:rPr lang="ko-KR" altLang="en-US" dirty="0" smtClean="0"/>
              <a:t> 하나님은 </a:t>
            </a:r>
            <a:r>
              <a:rPr lang="ko-KR" altLang="en-US" dirty="0" err="1" smtClean="0"/>
              <a:t>사랑이시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라 </a:t>
            </a:r>
            <a:r>
              <a:rPr lang="ko-KR" altLang="en-US" b="1" dirty="0" smtClean="0"/>
              <a:t>사랑 안에 거하는 자는 하나님 안에 </a:t>
            </a:r>
            <a:r>
              <a:rPr lang="ko-KR" altLang="en-US" b="1" dirty="0" err="1" smtClean="0"/>
              <a:t>거하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b="1" dirty="0" smtClean="0"/>
              <a:t>고 하나님도 그 안에 </a:t>
            </a:r>
            <a:r>
              <a:rPr lang="ko-KR" altLang="en-US" b="1" dirty="0" err="1" smtClean="0"/>
              <a:t>거하시느니라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품성이 곧 생명이다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ko-KR" altLang="en-US" dirty="0" smtClean="0"/>
              <a:t>이 물리학적인 이론은 진리가 아니다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ko-KR" altLang="en-US" dirty="0" smtClean="0"/>
              <a:t>모든 종교의 신의 존재를 증명할 수도 있다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문제는</a:t>
            </a:r>
            <a:r>
              <a:rPr lang="en-US" altLang="ko-KR" dirty="0" smtClean="0"/>
              <a:t>, </a:t>
            </a:r>
            <a:r>
              <a:rPr lang="ko-KR" altLang="en-US" dirty="0" smtClean="0"/>
              <a:t>관찰자의 에너지는 영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곧 사랑이다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어떤 사랑이냐</a:t>
            </a:r>
            <a:r>
              <a:rPr lang="en-US" altLang="ko-KR" dirty="0" smtClean="0"/>
              <a:t>? </a:t>
            </a:r>
            <a:r>
              <a:rPr lang="ko-KR" altLang="en-US" dirty="0" smtClean="0"/>
              <a:t>가 중요하다</a:t>
            </a:r>
            <a:r>
              <a:rPr lang="en-US" altLang="ko-KR" dirty="0" smtClean="0"/>
              <a:t>. – </a:t>
            </a:r>
            <a:r>
              <a:rPr lang="ko-KR" altLang="en-US" dirty="0" smtClean="0"/>
              <a:t>그리스도의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사랑만이 참 관찰자의 참 생명파이다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어떤 그리스도의 어떤 사랑</a:t>
            </a:r>
            <a:r>
              <a:rPr lang="en-US" altLang="ko-KR" dirty="0" smtClean="0"/>
              <a:t>?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sz="3600" b="1" dirty="0" smtClean="0">
                <a:sym typeface="Wingdings" pitchFamily="2" charset="2"/>
              </a:rPr>
              <a:t>어떤</a:t>
            </a:r>
            <a:r>
              <a:rPr lang="en-US" altLang="ko-KR" sz="3600" b="1" dirty="0" smtClean="0">
                <a:sym typeface="Wingdings" pitchFamily="2" charset="2"/>
              </a:rPr>
              <a:t>?</a:t>
            </a:r>
            <a:r>
              <a:rPr lang="ko-KR" altLang="en-US" sz="3600" b="1" dirty="0" smtClean="0">
                <a:sym typeface="Wingdings" pitchFamily="2" charset="2"/>
              </a:rPr>
              <a:t> 품성</a:t>
            </a:r>
            <a:endParaRPr lang="ko-KR" alt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어떤 품성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몸만으로는 파워가 없다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영적 에너지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곧 영이 필요하다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영은 품성으로 나타난다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품성은 인격이다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인격은 몸이 필요하다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뜻</a:t>
            </a:r>
            <a:r>
              <a:rPr lang="en-US" altLang="ko-KR" dirty="0" smtClean="0"/>
              <a:t>(</a:t>
            </a:r>
            <a:r>
              <a:rPr lang="ko-KR" altLang="en-US" dirty="0" smtClean="0"/>
              <a:t>말씀</a:t>
            </a:r>
            <a:r>
              <a:rPr lang="en-US" altLang="ko-KR" dirty="0" smtClean="0"/>
              <a:t>), </a:t>
            </a:r>
            <a:r>
              <a:rPr lang="ko-KR" altLang="en-US" dirty="0" smtClean="0"/>
              <a:t>곧 </a:t>
            </a:r>
            <a:r>
              <a:rPr lang="ko-KR" altLang="en-US" b="1" dirty="0" smtClean="0"/>
              <a:t>품성</a:t>
            </a:r>
            <a:r>
              <a:rPr lang="ko-KR" altLang="en-US" dirty="0" smtClean="0"/>
              <a:t>으로 파워가 나타난다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신학과 물리학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                         </a:t>
            </a:r>
            <a:r>
              <a:rPr lang="ko-KR" altLang="en-US" dirty="0" smtClean="0"/>
              <a:t>과연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sz="3600" b="1" dirty="0" smtClean="0">
                <a:solidFill>
                  <a:srgbClr val="C00000"/>
                </a:solidFill>
              </a:rPr>
              <a:t>물리학은 </a:t>
            </a:r>
            <a:r>
              <a:rPr lang="en-US" altLang="ko-KR" sz="3600" b="1" dirty="0" smtClean="0">
                <a:solidFill>
                  <a:srgbClr val="C00000"/>
                </a:solidFill>
              </a:rPr>
              <a:t>‘</a:t>
            </a:r>
            <a:r>
              <a:rPr lang="ko-KR" altLang="en-US" sz="3600" b="1" dirty="0" smtClean="0">
                <a:solidFill>
                  <a:srgbClr val="C00000"/>
                </a:solidFill>
              </a:rPr>
              <a:t>형이하학적</a:t>
            </a:r>
            <a:r>
              <a:rPr lang="en-US" altLang="ko-KR" sz="3600" b="1" dirty="0" smtClean="0">
                <a:solidFill>
                  <a:srgbClr val="C00000"/>
                </a:solidFill>
              </a:rPr>
              <a:t>’, ‘</a:t>
            </a:r>
            <a:r>
              <a:rPr lang="ko-KR" altLang="en-US" sz="3600" b="1" dirty="0" err="1" smtClean="0">
                <a:solidFill>
                  <a:srgbClr val="C00000"/>
                </a:solidFill>
              </a:rPr>
              <a:t>육적</a:t>
            </a:r>
            <a:r>
              <a:rPr lang="ko-KR" altLang="en-US" sz="3600" b="1" dirty="0" smtClean="0">
                <a:solidFill>
                  <a:srgbClr val="C00000"/>
                </a:solidFill>
              </a:rPr>
              <a:t> 학문</a:t>
            </a:r>
            <a:r>
              <a:rPr lang="en-US" altLang="ko-KR" sz="3600" b="1" dirty="0" smtClean="0">
                <a:solidFill>
                  <a:srgbClr val="C00000"/>
                </a:solidFill>
              </a:rPr>
              <a:t>’</a:t>
            </a:r>
            <a:r>
              <a:rPr lang="ko-KR" altLang="en-US" sz="3600" b="1" dirty="0" smtClean="0">
                <a:solidFill>
                  <a:srgbClr val="C00000"/>
                </a:solidFill>
              </a:rPr>
              <a:t>이며</a:t>
            </a:r>
            <a:endParaRPr lang="en-US" altLang="ko-KR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altLang="ko-KR" b="1" dirty="0" smtClean="0"/>
          </a:p>
          <a:p>
            <a:pPr>
              <a:buNone/>
            </a:pPr>
            <a:r>
              <a:rPr lang="ko-KR" altLang="en-US" b="1" dirty="0" smtClean="0"/>
              <a:t> </a:t>
            </a:r>
            <a:r>
              <a:rPr lang="ko-KR" altLang="en-US" sz="3600" b="1" dirty="0" smtClean="0">
                <a:solidFill>
                  <a:srgbClr val="0070C0"/>
                </a:solidFill>
              </a:rPr>
              <a:t>신학은 </a:t>
            </a:r>
            <a:r>
              <a:rPr lang="en-US" altLang="ko-KR" sz="3600" b="1" dirty="0" smtClean="0">
                <a:solidFill>
                  <a:srgbClr val="0070C0"/>
                </a:solidFill>
              </a:rPr>
              <a:t>‘</a:t>
            </a:r>
            <a:r>
              <a:rPr lang="ko-KR" altLang="en-US" sz="3600" b="1" dirty="0" smtClean="0">
                <a:solidFill>
                  <a:srgbClr val="0070C0"/>
                </a:solidFill>
              </a:rPr>
              <a:t>형이상학적</a:t>
            </a:r>
            <a:r>
              <a:rPr lang="en-US" altLang="ko-KR" sz="3600" b="1" dirty="0" smtClean="0">
                <a:solidFill>
                  <a:srgbClr val="0070C0"/>
                </a:solidFill>
              </a:rPr>
              <a:t>’, ‘</a:t>
            </a:r>
            <a:r>
              <a:rPr lang="ko-KR" altLang="en-US" sz="3600" b="1" dirty="0" smtClean="0">
                <a:solidFill>
                  <a:srgbClr val="0070C0"/>
                </a:solidFill>
              </a:rPr>
              <a:t>영적 학문</a:t>
            </a:r>
            <a:r>
              <a:rPr lang="en-US" altLang="ko-KR" sz="3600" b="1" dirty="0" smtClean="0">
                <a:solidFill>
                  <a:srgbClr val="0070C0"/>
                </a:solidFill>
              </a:rPr>
              <a:t>’</a:t>
            </a:r>
            <a:r>
              <a:rPr lang="ko-KR" altLang="en-US" sz="3600" b="1" dirty="0" smtClean="0">
                <a:solidFill>
                  <a:srgbClr val="0070C0"/>
                </a:solidFill>
              </a:rPr>
              <a:t>일까</a:t>
            </a:r>
            <a:r>
              <a:rPr lang="en-US" altLang="ko-KR" sz="3600" b="1" dirty="0" smtClean="0">
                <a:solidFill>
                  <a:srgbClr val="0070C0"/>
                </a:solidFill>
              </a:rPr>
              <a:t>?</a:t>
            </a:r>
            <a:endParaRPr lang="ko-KR" altLang="en-US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관찰자의 에너지 </a:t>
            </a:r>
            <a:r>
              <a:rPr lang="en-US" altLang="ko-KR" dirty="0" smtClean="0"/>
              <a:t>= </a:t>
            </a:r>
            <a:r>
              <a:rPr lang="ko-KR" altLang="en-US" dirty="0" smtClean="0"/>
              <a:t>영적 에너지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관찰자이신 창조주로부터의 분리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곧 죄는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하나님의 말씀의 힘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곧 생명에너지로부터의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분리를 의미한다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인간이 이러한 관찰자가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없이도 독립적으로 존재할 수 있다고 믿으며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그 사랑의 돌보심</a:t>
            </a:r>
            <a:r>
              <a:rPr lang="en-US" altLang="ko-KR" dirty="0" smtClean="0"/>
              <a:t>(</a:t>
            </a:r>
            <a:r>
              <a:rPr lang="ko-KR" altLang="en-US" dirty="0" smtClean="0"/>
              <a:t>관찰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거부하기 때문에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초래되는 </a:t>
            </a:r>
            <a:r>
              <a:rPr lang="ko-KR" altLang="en-US" b="1" dirty="0" err="1" smtClean="0"/>
              <a:t>생명파</a:t>
            </a:r>
            <a:r>
              <a:rPr lang="ko-KR" altLang="en-US" dirty="0" err="1" smtClean="0"/>
              <a:t>로부터의</a:t>
            </a:r>
            <a:r>
              <a:rPr lang="ko-KR" altLang="en-US" dirty="0" smtClean="0"/>
              <a:t> 분리가 사망이요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죄이다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/>
          <a:lstStyle/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인간이 죄에 거하게 된 결과 인간은 본래의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혼돈상태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곧 본 흙</a:t>
            </a:r>
            <a:r>
              <a:rPr lang="en-US" altLang="ko-KR" dirty="0" smtClean="0"/>
              <a:t>(</a:t>
            </a:r>
            <a:r>
              <a:rPr lang="ko-KR" altLang="en-US" dirty="0" smtClean="0"/>
              <a:t>시</a:t>
            </a:r>
            <a:r>
              <a:rPr lang="en-US" altLang="ko-KR" dirty="0" smtClean="0"/>
              <a:t>104:29)</a:t>
            </a:r>
            <a:r>
              <a:rPr lang="ko-KR" altLang="en-US" dirty="0" smtClean="0"/>
              <a:t>으로 돌아가는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현상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곧 죄로 인하여 </a:t>
            </a:r>
            <a:r>
              <a:rPr lang="ko-KR" altLang="en-US" b="1" dirty="0" smtClean="0"/>
              <a:t>생명의 질서</a:t>
            </a:r>
            <a:r>
              <a:rPr lang="ko-KR" altLang="en-US" dirty="0" smtClean="0"/>
              <a:t>의 붕괴가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일어나서 </a:t>
            </a:r>
            <a:r>
              <a:rPr lang="ko-KR" altLang="en-US" b="1" dirty="0" smtClean="0"/>
              <a:t>사망의 혼돈</a:t>
            </a:r>
            <a:r>
              <a:rPr lang="ko-KR" altLang="en-US" dirty="0" smtClean="0"/>
              <a:t>으로 다시 돌아가게 된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다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그리고 그 사망의 과정에서 </a:t>
            </a:r>
            <a:r>
              <a:rPr lang="ko-KR" altLang="en-US" b="1" dirty="0" smtClean="0"/>
              <a:t>질병</a:t>
            </a:r>
            <a:r>
              <a:rPr lang="ko-KR" altLang="en-US" dirty="0" smtClean="0"/>
              <a:t>이 발생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하게 된다고 성경은 말하고 있다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err="1" smtClean="0"/>
              <a:t>피관찰자는</a:t>
            </a:r>
            <a:r>
              <a:rPr lang="ko-KR" altLang="en-US" dirty="0" smtClean="0"/>
              <a:t> 관찰자를 섬길 수 없다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믿음으로 말미암는 의는 관찰자 효과로부터 </a:t>
            </a:r>
            <a:endParaRPr lang="en-US" altLang="ko-KR" smtClean="0"/>
          </a:p>
          <a:p>
            <a:pPr>
              <a:buNone/>
            </a:pPr>
            <a:r>
              <a:rPr lang="ko-KR" altLang="en-US" smtClean="0"/>
              <a:t>나온다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질병은 영적으로 발생한다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1600200"/>
            <a:ext cx="864096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관찰자로부터의 분리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곧</a:t>
            </a:r>
            <a:r>
              <a:rPr lang="en-US" altLang="ko-KR" dirty="0" smtClean="0"/>
              <a:t> </a:t>
            </a:r>
            <a:r>
              <a:rPr lang="ko-KR" altLang="en-US" dirty="0" err="1" smtClean="0"/>
              <a:t>생명파로부터</a:t>
            </a:r>
            <a:r>
              <a:rPr lang="ko-KR" altLang="en-US" dirty="0" smtClean="0"/>
              <a:t> 분리는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  사단의 영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곧 </a:t>
            </a:r>
            <a:r>
              <a:rPr lang="ko-KR" altLang="en-US" dirty="0" err="1" smtClean="0"/>
              <a:t>사망파로</a:t>
            </a:r>
            <a:r>
              <a:rPr lang="ko-KR" altLang="en-US" dirty="0" smtClean="0"/>
              <a:t> 말미암는다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                생명 </a:t>
            </a:r>
            <a:r>
              <a:rPr lang="en-US" altLang="ko-KR" dirty="0" smtClean="0"/>
              <a:t>vs. </a:t>
            </a:r>
            <a:r>
              <a:rPr lang="ko-KR" altLang="en-US" dirty="0" smtClean="0"/>
              <a:t>사망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파동의 방해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인간이 </a:t>
            </a:r>
            <a:r>
              <a:rPr lang="ko-KR" altLang="en-US" dirty="0" err="1" smtClean="0">
                <a:sym typeface="Wingdings" pitchFamily="2" charset="2"/>
              </a:rPr>
              <a:t>사망파를</a:t>
            </a:r>
            <a:r>
              <a:rPr lang="ko-KR" altLang="en-US" dirty="0" smtClean="0">
                <a:sym typeface="Wingdings" pitchFamily="2" charset="2"/>
              </a:rPr>
              <a:t> 선택하면 </a:t>
            </a:r>
            <a:endParaRPr lang="en-US" altLang="ko-KR" dirty="0" smtClean="0">
              <a:sym typeface="Wingdings" pitchFamily="2" charset="2"/>
            </a:endParaRPr>
          </a:p>
          <a:p>
            <a:pPr>
              <a:buNone/>
            </a:pPr>
            <a:r>
              <a:rPr lang="ko-KR" altLang="en-US" dirty="0" smtClean="0">
                <a:sym typeface="Wingdings" pitchFamily="2" charset="2"/>
              </a:rPr>
              <a:t> </a:t>
            </a:r>
            <a:r>
              <a:rPr lang="ko-KR" altLang="en-US" dirty="0" err="1" smtClean="0">
                <a:sym typeface="Wingdings" pitchFamily="2" charset="2"/>
              </a:rPr>
              <a:t>사망파는</a:t>
            </a:r>
            <a:r>
              <a:rPr lang="ko-KR" altLang="en-US" dirty="0" smtClean="0">
                <a:sym typeface="Wingdings" pitchFamily="2" charset="2"/>
              </a:rPr>
              <a:t> </a:t>
            </a:r>
            <a:r>
              <a:rPr lang="ko-KR" altLang="en-US" dirty="0" err="1" smtClean="0">
                <a:sym typeface="Wingdings" pitchFamily="2" charset="2"/>
              </a:rPr>
              <a:t>생명파를</a:t>
            </a:r>
            <a:r>
              <a:rPr lang="ko-KR" altLang="en-US" dirty="0" smtClean="0">
                <a:sym typeface="Wingdings" pitchFamily="2" charset="2"/>
              </a:rPr>
              <a:t> 방해한다</a:t>
            </a:r>
            <a:r>
              <a:rPr lang="en-US" altLang="ko-KR" dirty="0" smtClean="0">
                <a:sym typeface="Wingdings" pitchFamily="2" charset="2"/>
              </a:rPr>
              <a:t>.(</a:t>
            </a:r>
            <a:r>
              <a:rPr lang="ko-KR" altLang="en-US" b="1" dirty="0" smtClean="0">
                <a:sym typeface="Wingdings" pitchFamily="2" charset="2"/>
              </a:rPr>
              <a:t>生氣</a:t>
            </a:r>
            <a:r>
              <a:rPr lang="ko-KR" altLang="en-US" dirty="0" smtClean="0">
                <a:sym typeface="Wingdings" pitchFamily="2" charset="2"/>
              </a:rPr>
              <a:t>가 막힌다</a:t>
            </a:r>
            <a:r>
              <a:rPr lang="en-US" altLang="ko-KR" dirty="0" smtClean="0">
                <a:sym typeface="Wingdings" pitchFamily="2" charset="2"/>
              </a:rPr>
              <a:t>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      질병은 영적으로 발생하기 때문에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영적으로만 치유된다</a:t>
            </a:r>
            <a:r>
              <a:rPr lang="en-US" altLang="ko-KR" dirty="0" smtClean="0"/>
              <a:t>. </a:t>
            </a:r>
            <a:r>
              <a:rPr lang="en-US" altLang="ko-KR" dirty="0" smtClean="0">
                <a:sym typeface="Wingdings" pitchFamily="2" charset="2"/>
              </a:rPr>
              <a:t> “</a:t>
            </a:r>
            <a:r>
              <a:rPr lang="ko-KR" altLang="en-US" dirty="0" smtClean="0">
                <a:sym typeface="Wingdings" pitchFamily="2" charset="2"/>
              </a:rPr>
              <a:t>건강기별의 초점</a:t>
            </a:r>
            <a:r>
              <a:rPr lang="en-US" altLang="ko-KR" dirty="0" smtClean="0">
                <a:sym typeface="Wingdings" pitchFamily="2" charset="2"/>
              </a:rPr>
              <a:t>”</a:t>
            </a:r>
          </a:p>
          <a:p>
            <a:pPr>
              <a:buNone/>
            </a:pPr>
            <a:endParaRPr lang="en-US" altLang="ko-KR" dirty="0" smtClean="0">
              <a:sym typeface="Wingdings" pitchFamily="2" charset="2"/>
            </a:endParaRPr>
          </a:p>
          <a:p>
            <a:pPr>
              <a:buNone/>
            </a:pPr>
            <a:r>
              <a:rPr lang="ko-KR" altLang="en-US" dirty="0" smtClean="0">
                <a:sym typeface="Wingdings" pitchFamily="2" charset="2"/>
              </a:rPr>
              <a:t>    질병은 양자물리학적으로 치유된다</a:t>
            </a:r>
            <a:r>
              <a:rPr lang="en-US" altLang="ko-KR" dirty="0" smtClean="0">
                <a:sym typeface="Wingdings" pitchFamily="2" charset="2"/>
              </a:rPr>
              <a:t>.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말씀으로 치유된다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그러나 관찰자이신 창조주의 뜻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곧 </a:t>
            </a:r>
            <a:r>
              <a:rPr lang="ko-KR" altLang="en-US" b="1" dirty="0" smtClean="0"/>
              <a:t>말씀</a:t>
            </a:r>
            <a:r>
              <a:rPr lang="ko-KR" altLang="en-US" dirty="0" smtClean="0"/>
              <a:t> 속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err="1" smtClean="0"/>
              <a:t>으로</a:t>
            </a:r>
            <a:r>
              <a:rPr lang="ko-KR" altLang="en-US" dirty="0" smtClean="0"/>
              <a:t> 돌아가서 생명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곧 사랑의 돌보심 속에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거할 때에</a:t>
            </a:r>
            <a:r>
              <a:rPr lang="en-US" altLang="ko-KR" dirty="0" smtClean="0"/>
              <a:t>,</a:t>
            </a:r>
            <a:r>
              <a:rPr lang="ko-KR" altLang="en-US" dirty="0" smtClean="0"/>
              <a:t> 다시 질서의 재창조가 일어나고</a:t>
            </a:r>
            <a:endParaRPr lang="en-US" altLang="ko-KR" dirty="0" smtClean="0"/>
          </a:p>
          <a:p>
            <a:pPr>
              <a:buNone/>
            </a:pPr>
            <a:r>
              <a:rPr lang="en-US" altLang="ko-KR" b="1" dirty="0" smtClean="0"/>
              <a:t>‘</a:t>
            </a:r>
            <a:r>
              <a:rPr lang="ko-KR" altLang="en-US" b="1" dirty="0" smtClean="0"/>
              <a:t>생명의 치유가 일어난다</a:t>
            </a:r>
            <a:r>
              <a:rPr lang="en-US" altLang="ko-KR" b="1" dirty="0" smtClean="0"/>
              <a:t>’</a:t>
            </a:r>
            <a:r>
              <a:rPr lang="ko-KR" altLang="en-US" dirty="0" smtClean="0"/>
              <a:t>고 성경은 가르치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고 있지 않는가</a:t>
            </a:r>
            <a:r>
              <a:rPr lang="en-US" altLang="ko-KR" dirty="0" smtClean="0"/>
              <a:t>!, 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       혼돈의 질병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질서의 치유</a:t>
            </a:r>
            <a:endParaRPr lang="en-US" altLang="ko-KR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/>
              <a:t>하늘의 건강기별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세상의 건강기별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ko-KR" altLang="en-US" dirty="0" smtClean="0"/>
              <a:t>    질병의 발생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관찰자와 관계 단절</a:t>
            </a:r>
            <a:endParaRPr lang="en-US" altLang="ko-KR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dirty="0" smtClean="0">
              <a:sym typeface="Wingdings" pitchFamily="2" charset="2"/>
            </a:endParaRPr>
          </a:p>
          <a:p>
            <a:pPr>
              <a:buNone/>
            </a:pPr>
            <a:r>
              <a:rPr lang="ko-KR" altLang="en-US" dirty="0" smtClean="0">
                <a:sym typeface="Wingdings" pitchFamily="2" charset="2"/>
              </a:rPr>
              <a:t>   질병의 참 치유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관찰자와 관계 회복</a:t>
            </a:r>
            <a:endParaRPr lang="en-US" altLang="ko-KR" dirty="0" smtClean="0">
              <a:sym typeface="Wingdings" pitchFamily="2" charset="2"/>
            </a:endParaRPr>
          </a:p>
          <a:p>
            <a:pPr>
              <a:buNone/>
            </a:pPr>
            <a:r>
              <a:rPr lang="en-US" altLang="ko-KR" dirty="0" smtClean="0">
                <a:sym typeface="Wingdings" pitchFamily="2" charset="2"/>
              </a:rPr>
              <a:t>                            (</a:t>
            </a:r>
            <a:r>
              <a:rPr lang="ko-KR" altLang="en-US" dirty="0" smtClean="0">
                <a:sym typeface="Wingdings" pitchFamily="2" charset="2"/>
              </a:rPr>
              <a:t>하늘의 건강기별</a:t>
            </a:r>
            <a:r>
              <a:rPr lang="en-US" altLang="ko-KR" dirty="0" smtClean="0">
                <a:sym typeface="Wingdings" pitchFamily="2" charset="2"/>
              </a:rPr>
              <a:t>)</a:t>
            </a:r>
          </a:p>
          <a:p>
            <a:pPr>
              <a:buNone/>
            </a:pPr>
            <a:endParaRPr lang="en-US" altLang="ko-KR" dirty="0" smtClean="0">
              <a:sym typeface="Wingdings" pitchFamily="2" charset="2"/>
            </a:endParaRPr>
          </a:p>
          <a:p>
            <a:pPr>
              <a:buNone/>
            </a:pPr>
            <a:r>
              <a:rPr lang="ko-KR" altLang="en-US" dirty="0" smtClean="0">
                <a:sym typeface="Wingdings" pitchFamily="2" charset="2"/>
              </a:rPr>
              <a:t>   거짓 치유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관찰자와의 관계회복 없이 </a:t>
            </a:r>
            <a:endParaRPr lang="en-US" altLang="ko-KR" dirty="0" smtClean="0">
              <a:sym typeface="Wingdings" pitchFamily="2" charset="2"/>
            </a:endParaRPr>
          </a:p>
          <a:p>
            <a:pPr>
              <a:buNone/>
            </a:pPr>
            <a:r>
              <a:rPr lang="en-US" altLang="ko-KR" dirty="0" smtClean="0">
                <a:sym typeface="Wingdings" pitchFamily="2" charset="2"/>
              </a:rPr>
              <a:t>   </a:t>
            </a:r>
            <a:r>
              <a:rPr lang="ko-KR" altLang="en-US" dirty="0" smtClean="0">
                <a:sym typeface="Wingdings" pitchFamily="2" charset="2"/>
              </a:rPr>
              <a:t>일어나는 사단의 기만</a:t>
            </a:r>
            <a:r>
              <a:rPr lang="en-US" altLang="ko-KR" dirty="0" smtClean="0">
                <a:sym typeface="Wingdings" pitchFamily="2" charset="2"/>
              </a:rPr>
              <a:t>.(</a:t>
            </a:r>
            <a:r>
              <a:rPr lang="ko-KR" altLang="en-US" dirty="0" smtClean="0">
                <a:sym typeface="Wingdings" pitchFamily="2" charset="2"/>
              </a:rPr>
              <a:t>세상의 건강기별</a:t>
            </a:r>
            <a:r>
              <a:rPr lang="en-US" altLang="ko-KR" dirty="0" smtClean="0">
                <a:sym typeface="Wingdings" pitchFamily="2" charset="2"/>
              </a:rPr>
              <a:t>)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OE</a:t>
            </a:r>
            <a:r>
              <a:rPr lang="ko-KR" altLang="en-US" dirty="0" smtClean="0"/>
              <a:t>와 안식일을</a:t>
            </a:r>
            <a:r>
              <a:rPr lang="en-US" altLang="ko-KR" dirty="0" smtClean="0"/>
              <a:t> </a:t>
            </a:r>
            <a:r>
              <a:rPr lang="ko-KR" altLang="en-US" dirty="0" smtClean="0"/>
              <a:t>주신 목적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Ezek.20:12 "Moreover I also gave them </a:t>
            </a:r>
          </a:p>
          <a:p>
            <a:pPr>
              <a:buNone/>
            </a:pPr>
            <a:r>
              <a:rPr lang="en-US" altLang="ko-KR" dirty="0" smtClean="0"/>
              <a:t>My Sabbaths, to be a sign between them </a:t>
            </a:r>
          </a:p>
          <a:p>
            <a:pPr>
              <a:buNone/>
            </a:pPr>
            <a:r>
              <a:rPr lang="en-US" altLang="ko-KR" dirty="0" smtClean="0"/>
              <a:t>and Me, that </a:t>
            </a:r>
            <a:r>
              <a:rPr lang="en-US" altLang="ko-KR" b="1" dirty="0" smtClean="0"/>
              <a:t>they might know that I am </a:t>
            </a:r>
          </a:p>
          <a:p>
            <a:pPr>
              <a:buNone/>
            </a:pPr>
            <a:r>
              <a:rPr lang="en-US" altLang="ko-KR" b="1" dirty="0" smtClean="0"/>
              <a:t>the LORD who sanctifies them.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나는 </a:t>
            </a:r>
            <a:r>
              <a:rPr lang="ko-KR" altLang="en-US" b="1" dirty="0" smtClean="0"/>
              <a:t>그들을 거룩하게 하는 여호와인 줄 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b="1" dirty="0" smtClean="0"/>
              <a:t>알게 하려 </a:t>
            </a:r>
            <a:r>
              <a:rPr lang="ko-KR" altLang="en-US" dirty="0" smtClean="0"/>
              <a:t>하여 내가 내 안식일을 주어</a:t>
            </a:r>
            <a:endParaRPr lang="ko-KR" altLang="en-US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600" b="1" dirty="0" smtClean="0"/>
              <a:t>거룩하게 하심에는 에너지가 필요하다</a:t>
            </a:r>
            <a:r>
              <a:rPr lang="en-US" altLang="ko-KR" sz="3600" b="1" dirty="0" smtClean="0"/>
              <a:t>.</a:t>
            </a:r>
            <a:endParaRPr lang="ko-KR" altLang="en-US" sz="36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그렇다면</a:t>
            </a:r>
            <a:r>
              <a:rPr lang="en-US" altLang="ko-KR" dirty="0" smtClean="0"/>
              <a:t>, </a:t>
            </a:r>
            <a:r>
              <a:rPr lang="ko-KR" altLang="en-US" dirty="0" smtClean="0"/>
              <a:t>관찰자의 </a:t>
            </a:r>
            <a:r>
              <a:rPr lang="ko-KR" altLang="en-US" b="1" dirty="0" smtClean="0"/>
              <a:t>창조에너지가 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dirty="0" smtClean="0"/>
              <a:t>안식일이라는 시간과 공간에 주어져야 한다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관찰자의 에너지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변화시키는 생명에너지</a:t>
            </a:r>
            <a:endParaRPr lang="en-US" altLang="ko-KR" dirty="0" smtClean="0">
              <a:sym typeface="Wingdings" pitchFamily="2" charset="2"/>
            </a:endParaRPr>
          </a:p>
          <a:p>
            <a:pPr>
              <a:buNone/>
            </a:pPr>
            <a:r>
              <a:rPr lang="en-US" altLang="ko-KR" dirty="0" smtClean="0">
                <a:sym typeface="Wingdings" pitchFamily="2" charset="2"/>
              </a:rPr>
              <a:t>  </a:t>
            </a:r>
            <a:r>
              <a:rPr lang="ko-KR" altLang="en-US" dirty="0" err="1" smtClean="0">
                <a:sym typeface="Wingdings" pitchFamily="2" charset="2"/>
              </a:rPr>
              <a:t>생명파</a:t>
            </a:r>
            <a:r>
              <a:rPr lang="ko-KR" altLang="en-US" dirty="0" smtClean="0">
                <a:sym typeface="Wingdings" pitchFamily="2" charset="2"/>
              </a:rPr>
              <a:t>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치유 에너지</a:t>
            </a: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ko-KR" altLang="en-US" b="1" dirty="0" smtClean="0">
                <a:sym typeface="Wingdings" pitchFamily="2" charset="2"/>
              </a:rPr>
              <a:t>자연 치유력</a:t>
            </a:r>
            <a:r>
              <a:rPr lang="en-US" altLang="ko-KR" dirty="0" smtClean="0">
                <a:sym typeface="Wingdings" pitchFamily="2" charset="2"/>
              </a:rPr>
              <a:t>) </a:t>
            </a:r>
          </a:p>
          <a:p>
            <a:pPr>
              <a:buNone/>
            </a:pPr>
            <a:r>
              <a:rPr lang="ko-KR" altLang="en-US" dirty="0" smtClean="0">
                <a:sym typeface="Wingdings" pitchFamily="2" charset="2"/>
              </a:rPr>
              <a:t>거룩하게 하는 에너지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endParaRPr lang="ko-KR" alt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안식일의 복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o-KR" altLang="en-US" dirty="0" smtClean="0"/>
              <a:t>시</a:t>
            </a:r>
            <a:r>
              <a:rPr lang="en-US" altLang="ko-KR" dirty="0" smtClean="0"/>
              <a:t>133:3 </a:t>
            </a:r>
            <a:r>
              <a:rPr lang="ko-KR" altLang="en-US" dirty="0" smtClean="0"/>
              <a:t>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여호와께서 </a:t>
            </a:r>
            <a:r>
              <a:rPr lang="ko-KR" altLang="en-US" b="1" dirty="0" smtClean="0"/>
              <a:t>복</a:t>
            </a:r>
            <a:r>
              <a:rPr lang="ko-KR" altLang="en-US" dirty="0" smtClean="0"/>
              <a:t>을 </a:t>
            </a:r>
            <a:r>
              <a:rPr lang="ko-KR" altLang="en-US" dirty="0" err="1" smtClean="0"/>
              <a:t>명하셨나니</a:t>
            </a:r>
            <a:r>
              <a:rPr lang="en-US" altLang="ko-KR" dirty="0" smtClean="0"/>
              <a:t>,</a:t>
            </a:r>
            <a:r>
              <a:rPr lang="ko-KR" altLang="en-US" dirty="0" smtClean="0"/>
              <a:t> 곧 </a:t>
            </a:r>
            <a:endParaRPr lang="en-US" altLang="ko-KR" dirty="0" smtClean="0"/>
          </a:p>
          <a:p>
            <a:pPr>
              <a:buNone/>
            </a:pPr>
            <a:r>
              <a:rPr lang="ko-KR" altLang="en-US" b="1" dirty="0" smtClean="0"/>
              <a:t>영생</a:t>
            </a:r>
            <a:r>
              <a:rPr lang="ko-KR" altLang="en-US" dirty="0" smtClean="0"/>
              <a:t>이로다</a:t>
            </a:r>
            <a:r>
              <a:rPr lang="en-US" altLang="ko-KR" dirty="0" smtClean="0"/>
              <a:t>.</a:t>
            </a:r>
            <a:r>
              <a:rPr lang="en-US" altLang="ko-KR" dirty="0" smtClean="0">
                <a:sym typeface="Wingdings" pitchFamily="2" charset="2"/>
              </a:rPr>
              <a:t></a:t>
            </a:r>
            <a:r>
              <a:rPr lang="ko-KR" altLang="en-US" dirty="0" smtClean="0">
                <a:sym typeface="Wingdings" pitchFamily="2" charset="2"/>
              </a:rPr>
              <a:t>안식일은 </a:t>
            </a:r>
            <a:r>
              <a:rPr lang="ko-KR" altLang="en-US" dirty="0" err="1" smtClean="0">
                <a:sym typeface="Wingdings" pitchFamily="2" charset="2"/>
              </a:rPr>
              <a:t>생명파</a:t>
            </a:r>
            <a:r>
              <a:rPr lang="en-US" altLang="ko-KR" dirty="0" smtClean="0">
                <a:sym typeface="Wingdings" pitchFamily="2" charset="2"/>
              </a:rPr>
              <a:t>(</a:t>
            </a:r>
            <a:r>
              <a:rPr lang="ko-KR" altLang="en-US" b="1" dirty="0" smtClean="0">
                <a:sym typeface="Wingdings" pitchFamily="2" charset="2"/>
              </a:rPr>
              <a:t>치유력</a:t>
            </a:r>
            <a:r>
              <a:rPr lang="en-US" altLang="ko-KR" dirty="0" smtClean="0">
                <a:sym typeface="Wingdings" pitchFamily="2" charset="2"/>
              </a:rPr>
              <a:t>)</a:t>
            </a:r>
            <a:r>
              <a:rPr lang="ko-KR" altLang="en-US" dirty="0" smtClean="0">
                <a:sym typeface="Wingdings" pitchFamily="2" charset="2"/>
              </a:rPr>
              <a:t>의 날</a:t>
            </a:r>
            <a:r>
              <a:rPr lang="en-US" altLang="ko-KR" dirty="0" smtClean="0">
                <a:sym typeface="Wingdings" pitchFamily="2" charset="2"/>
              </a:rPr>
              <a:t>.</a:t>
            </a:r>
          </a:p>
          <a:p>
            <a:pPr>
              <a:buNone/>
            </a:pPr>
            <a:r>
              <a:rPr lang="en-US" altLang="ko-KR" dirty="0" smtClean="0">
                <a:sym typeface="Wingdings" pitchFamily="2" charset="2"/>
              </a:rPr>
              <a:t>     </a:t>
            </a:r>
            <a:r>
              <a:rPr lang="ko-KR" altLang="en-US" sz="2800" b="1" dirty="0" smtClean="0">
                <a:solidFill>
                  <a:srgbClr val="FF0000"/>
                </a:solidFill>
                <a:sym typeface="Wingdings" pitchFamily="2" charset="2"/>
              </a:rPr>
              <a:t>하나님의 복은 자연치유력이다</a:t>
            </a:r>
            <a:r>
              <a:rPr lang="en-US" altLang="ko-KR" sz="2800" b="1" dirty="0" smtClean="0">
                <a:solidFill>
                  <a:srgbClr val="FF0000"/>
                </a:solidFill>
                <a:sym typeface="Wingdings" pitchFamily="2" charset="2"/>
              </a:rPr>
              <a:t>.(CH28)</a:t>
            </a:r>
          </a:p>
          <a:p>
            <a:pPr>
              <a:buNone/>
            </a:pPr>
            <a:endParaRPr lang="en-US" altLang="ko-KR" dirty="0" smtClean="0">
              <a:sym typeface="Wingdings" pitchFamily="2" charset="2"/>
            </a:endParaRPr>
          </a:p>
          <a:p>
            <a:pPr>
              <a:buNone/>
            </a:pPr>
            <a:r>
              <a:rPr lang="ko-KR" altLang="en-US" dirty="0" smtClean="0">
                <a:sym typeface="Wingdings" pitchFamily="2" charset="2"/>
              </a:rPr>
              <a:t>관찰자에너지는 창조력이며 생명에너지이다</a:t>
            </a:r>
            <a:r>
              <a:rPr lang="en-US" altLang="ko-KR" dirty="0" smtClean="0">
                <a:sym typeface="Wingdings" pitchFamily="2" charset="2"/>
              </a:rPr>
              <a:t>.</a:t>
            </a:r>
          </a:p>
          <a:p>
            <a:pPr>
              <a:buNone/>
            </a:pPr>
            <a:r>
              <a:rPr lang="ko-KR" altLang="en-US" dirty="0" smtClean="0">
                <a:sym typeface="Wingdings" pitchFamily="2" charset="2"/>
              </a:rPr>
              <a:t>그러므로 안식일의 복은 창조력이기도 하다</a:t>
            </a:r>
            <a:r>
              <a:rPr lang="en-US" altLang="ko-KR" dirty="0" smtClean="0">
                <a:sym typeface="Wingdings" pitchFamily="2" charset="2"/>
              </a:rPr>
              <a:t>.</a:t>
            </a:r>
          </a:p>
          <a:p>
            <a:pPr>
              <a:buNone/>
            </a:pPr>
            <a:r>
              <a:rPr lang="ko-KR" altLang="en-US" sz="2800" b="1" dirty="0" smtClean="0">
                <a:sym typeface="Wingdings" pitchFamily="2" charset="2"/>
              </a:rPr>
              <a:t>    </a:t>
            </a:r>
            <a:r>
              <a:rPr lang="ko-KR" altLang="en-US" sz="2800" b="1" dirty="0" smtClean="0">
                <a:solidFill>
                  <a:srgbClr val="FF0000"/>
                </a:solidFill>
                <a:sym typeface="Wingdings" pitchFamily="2" charset="2"/>
              </a:rPr>
              <a:t>안식일은 창조력과 구속의 능력의 표징이다</a:t>
            </a:r>
            <a:r>
              <a:rPr lang="en-US" altLang="ko-KR" sz="2800" b="1" dirty="0" smtClean="0">
                <a:solidFill>
                  <a:srgbClr val="FF0000"/>
                </a:solidFill>
                <a:sym typeface="Wingdings" pitchFamily="2" charset="2"/>
              </a:rPr>
              <a:t>.</a:t>
            </a:r>
          </a:p>
          <a:p>
            <a:pPr>
              <a:buNone/>
            </a:pPr>
            <a:r>
              <a:rPr lang="en-US" altLang="ko-KR" sz="2800" b="1" dirty="0" smtClean="0">
                <a:solidFill>
                  <a:srgbClr val="FF0000"/>
                </a:solidFill>
                <a:sym typeface="Wingdings" pitchFamily="2" charset="2"/>
              </a:rPr>
              <a:t>                    (</a:t>
            </a:r>
            <a:r>
              <a:rPr lang="ko-KR" altLang="en-US" sz="2800" dirty="0" smtClean="0">
                <a:solidFill>
                  <a:srgbClr val="FF0000"/>
                </a:solidFill>
                <a:sym typeface="Wingdings" pitchFamily="2" charset="2"/>
              </a:rPr>
              <a:t>교육 </a:t>
            </a:r>
            <a:r>
              <a:rPr lang="en-US" altLang="ko-KR" sz="2800" dirty="0" smtClean="0">
                <a:solidFill>
                  <a:srgbClr val="FF0000"/>
                </a:solidFill>
                <a:sym typeface="Wingdings" pitchFamily="2" charset="2"/>
              </a:rPr>
              <a:t>250,251)</a:t>
            </a:r>
          </a:p>
          <a:p>
            <a:pPr>
              <a:buNone/>
            </a:pPr>
            <a:endParaRPr lang="en-US" altLang="ko-KR" sz="2800" b="1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err="1" smtClean="0"/>
              <a:t>量子</a:t>
            </a:r>
            <a:r>
              <a:rPr lang="ko-KR" altLang="en-US" sz="2800" dirty="0" err="1" smtClean="0"/>
              <a:t>의</a:t>
            </a:r>
            <a:r>
              <a:rPr lang="ko-KR" altLang="en-US" dirty="0" smtClean="0"/>
              <a:t> 世界</a:t>
            </a:r>
            <a:r>
              <a:rPr lang="ko-KR" altLang="en-US" sz="2800" dirty="0" smtClean="0"/>
              <a:t>는</a:t>
            </a:r>
            <a:r>
              <a:rPr lang="ko-KR" altLang="en-US" dirty="0" smtClean="0"/>
              <a:t> </a:t>
            </a:r>
            <a:r>
              <a:rPr lang="ko-KR" altLang="en-US" b="1" dirty="0" err="1" smtClean="0"/>
              <a:t>靈的</a:t>
            </a:r>
            <a:r>
              <a:rPr lang="ko-KR" altLang="en-US" sz="3200" dirty="0" err="1" smtClean="0"/>
              <a:t>일까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                소립자</a:t>
            </a:r>
            <a:r>
              <a:rPr lang="en-US" altLang="ko-KR" dirty="0" smtClean="0"/>
              <a:t>(</a:t>
            </a:r>
            <a:r>
              <a:rPr lang="ko-KR" altLang="en-US" dirty="0" smtClean="0"/>
              <a:t>양자</a:t>
            </a:r>
            <a:r>
              <a:rPr lang="en-US" altLang="ko-KR" dirty="0" smtClean="0"/>
              <a:t>)</a:t>
            </a:r>
            <a:r>
              <a:rPr lang="ko-KR" altLang="en-US" dirty="0" smtClean="0"/>
              <a:t>들이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      영적인 에너지에 반응할까</a:t>
            </a:r>
            <a:r>
              <a:rPr lang="en-US" altLang="ko-KR" dirty="0" smtClean="0"/>
              <a:t>?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                     “YES!” 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</a:t>
            </a:r>
            <a:r>
              <a:rPr lang="en-US" altLang="ko-KR" sz="4000" b="1" dirty="0" smtClean="0"/>
              <a:t>“</a:t>
            </a:r>
            <a:r>
              <a:rPr lang="ko-KR" altLang="en-US" sz="4000" b="1" dirty="0" smtClean="0"/>
              <a:t>관찰자 효과</a:t>
            </a:r>
            <a:r>
              <a:rPr lang="en-US" altLang="ko-KR" sz="4000" b="1" dirty="0" smtClean="0"/>
              <a:t>”(Observer Effect)</a:t>
            </a:r>
            <a:endParaRPr lang="ko-KR" alt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관찰자 효과와 </a:t>
            </a:r>
            <a:r>
              <a:rPr lang="en-US" altLang="ko-KR" dirty="0" smtClean="0"/>
              <a:t>‘</a:t>
            </a:r>
            <a:r>
              <a:rPr lang="ko-KR" altLang="en-US" dirty="0" smtClean="0"/>
              <a:t>부활</a:t>
            </a:r>
            <a:r>
              <a:rPr lang="en-US" altLang="ko-KR" dirty="0" smtClean="0"/>
              <a:t>’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그러므로 인간이 죽어서 혼돈의 흙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곧 소립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자의 상태로 다시 돌아가더라도 그 후에 관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err="1" smtClean="0"/>
              <a:t>찰자가</a:t>
            </a:r>
            <a:r>
              <a:rPr lang="ko-KR" altLang="en-US" dirty="0" smtClean="0"/>
              <a:t> 다시 관찰을 시작하게 되면 </a:t>
            </a:r>
            <a:r>
              <a:rPr lang="ko-KR" altLang="en-US" b="1" dirty="0" smtClean="0"/>
              <a:t>재창조</a:t>
            </a:r>
            <a:r>
              <a:rPr lang="ko-KR" altLang="en-US" dirty="0" smtClean="0"/>
              <a:t>가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될 수 있다면 바로 이것이 </a:t>
            </a:r>
            <a:r>
              <a:rPr lang="ko-KR" altLang="en-US" b="1" dirty="0" smtClean="0"/>
              <a:t>부활</a:t>
            </a:r>
            <a:r>
              <a:rPr lang="ko-KR" altLang="en-US" dirty="0" smtClean="0"/>
              <a:t>인 것이다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r>
              <a:rPr lang="ko-KR" altLang="en-US" dirty="0" smtClean="0"/>
              <a:t>그러므로 부활도 양자물리학의 관찰자효과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이론에 의하여 합리적으로 입증될 수 있는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과학적 현실임이 나타난 것이다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관찰자 효과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초림</a:t>
            </a:r>
            <a:r>
              <a:rPr lang="ko-KR" altLang="en-US" dirty="0" smtClean="0"/>
              <a:t> 재림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말씀이 육신이 되신 그리스도는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err="1" smtClean="0"/>
              <a:t>초림과</a:t>
            </a:r>
            <a:r>
              <a:rPr lang="ko-KR" altLang="en-US" dirty="0" smtClean="0"/>
              <a:t> 재림이 가능하다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영혼설</a:t>
            </a:r>
            <a:r>
              <a:rPr lang="en-US" altLang="ko-KR" dirty="0" smtClean="0"/>
              <a:t>-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rgbClr val="FF0000"/>
                </a:solidFill>
              </a:rPr>
              <a:t>인간 스스로 존재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ko-KR" altLang="en-US" dirty="0" smtClean="0"/>
              <a:t>인간의 </a:t>
            </a:r>
            <a:r>
              <a:rPr lang="ko-KR" altLang="en-US" b="1" dirty="0" smtClean="0"/>
              <a:t>생명은 관찰자의 영적 에너지이다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ko-KR" altLang="en-US" dirty="0" smtClean="0"/>
              <a:t>즉</a:t>
            </a:r>
            <a:r>
              <a:rPr lang="en-US" altLang="ko-KR" dirty="0" smtClean="0"/>
              <a:t>, </a:t>
            </a:r>
            <a:r>
              <a:rPr lang="ko-KR" altLang="en-US" dirty="0" smtClean="0"/>
              <a:t>생명은 하나님의 말씀이다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그러나</a:t>
            </a:r>
            <a:r>
              <a:rPr lang="en-US" altLang="ko-KR" dirty="0" smtClean="0"/>
              <a:t>,</a:t>
            </a:r>
            <a:r>
              <a:rPr lang="ko-KR" altLang="en-US" dirty="0" smtClean="0"/>
              <a:t> 영혼불멸설은 주장한다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ko-KR" altLang="en-US" dirty="0" smtClean="0"/>
              <a:t>인간의 </a:t>
            </a:r>
            <a:r>
              <a:rPr lang="ko-KR" altLang="en-US" b="1" dirty="0" smtClean="0"/>
              <a:t>생명은 혼이다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혼이 나가면 죽는다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ko-KR" altLang="en-US" dirty="0" smtClean="0"/>
              <a:t>인간의 생명은 관찰자의 생명에너지가 아님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b="1" dirty="0" smtClean="0"/>
              <a:t>인간은 관찰자와 상관없이 존재가능 </a:t>
            </a:r>
            <a:r>
              <a:rPr lang="en-US" altLang="ko-KR" b="1" dirty="0" smtClean="0">
                <a:sym typeface="Wingdings" pitchFamily="2" charset="2"/>
              </a:rPr>
              <a:t> </a:t>
            </a:r>
            <a:r>
              <a:rPr lang="ko-KR" altLang="en-US" b="1" dirty="0" smtClean="0">
                <a:sym typeface="Wingdings" pitchFamily="2" charset="2"/>
              </a:rPr>
              <a:t>죄</a:t>
            </a:r>
            <a:endParaRPr lang="ko-KR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영혼불멸설과 관찰자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ko-KR" altLang="en-US" b="1" dirty="0" smtClean="0"/>
              <a:t>혼</a:t>
            </a:r>
            <a:r>
              <a:rPr lang="ko-KR" altLang="en-US" dirty="0" smtClean="0"/>
              <a:t>은 관찰자로부터 분리되어도 죽지 않는다</a:t>
            </a:r>
            <a:r>
              <a:rPr lang="en-US" altLang="ko-KR" dirty="0" smtClean="0"/>
              <a:t>.</a:t>
            </a:r>
          </a:p>
          <a:p>
            <a:pPr>
              <a:buFont typeface="Wingdings"/>
              <a:buChar char="à"/>
            </a:pPr>
            <a:r>
              <a:rPr lang="ko-KR" altLang="en-US" dirty="0" smtClean="0">
                <a:sym typeface="Wingdings" pitchFamily="2" charset="2"/>
              </a:rPr>
              <a:t>양자물리학 이론이 붕괴된다</a:t>
            </a:r>
            <a:r>
              <a:rPr lang="en-US" altLang="ko-KR" dirty="0" smtClean="0">
                <a:sym typeface="Wingdings" pitchFamily="2" charset="2"/>
              </a:rPr>
              <a:t>.</a:t>
            </a:r>
          </a:p>
          <a:p>
            <a:pPr>
              <a:buFont typeface="Wingdings"/>
              <a:buChar char="à"/>
            </a:pPr>
            <a:r>
              <a:rPr lang="ko-KR" altLang="en-US" dirty="0" smtClean="0">
                <a:sym typeface="Wingdings" pitchFamily="2" charset="2"/>
              </a:rPr>
              <a:t>관찰자 효과와는 서로 상충된다</a:t>
            </a:r>
            <a:r>
              <a:rPr lang="en-US" altLang="ko-KR" dirty="0" smtClean="0">
                <a:sym typeface="Wingdings" pitchFamily="2" charset="2"/>
              </a:rPr>
              <a:t>.  </a:t>
            </a:r>
          </a:p>
          <a:p>
            <a:pPr>
              <a:buFont typeface="Wingdings"/>
              <a:buChar char="à"/>
            </a:pPr>
            <a:r>
              <a:rPr lang="ko-KR" altLang="en-US" dirty="0" smtClean="0">
                <a:sym typeface="Wingdings" pitchFamily="2" charset="2"/>
              </a:rPr>
              <a:t>죄</a:t>
            </a:r>
            <a:r>
              <a:rPr lang="en-US" altLang="ko-KR" dirty="0" smtClean="0">
                <a:sym typeface="Wingdings" pitchFamily="2" charset="2"/>
              </a:rPr>
              <a:t>, </a:t>
            </a:r>
            <a:r>
              <a:rPr lang="ko-KR" altLang="en-US" dirty="0" smtClean="0">
                <a:sym typeface="Wingdings" pitchFamily="2" charset="2"/>
              </a:rPr>
              <a:t>곧 영적으로 질병이 발생할 수 없다</a:t>
            </a:r>
            <a:r>
              <a:rPr lang="en-US" altLang="ko-KR" dirty="0" smtClean="0">
                <a:sym typeface="Wingdings" pitchFamily="2" charset="2"/>
              </a:rPr>
              <a:t>.</a:t>
            </a:r>
          </a:p>
          <a:p>
            <a:pPr>
              <a:buFont typeface="Wingdings"/>
              <a:buChar char="à"/>
            </a:pPr>
            <a:r>
              <a:rPr lang="ko-KR" altLang="en-US" dirty="0" smtClean="0">
                <a:sym typeface="Wingdings" pitchFamily="2" charset="2"/>
              </a:rPr>
              <a:t>관찰자와 관계회복으로 치유될 수 없다</a:t>
            </a:r>
            <a:r>
              <a:rPr lang="en-US" altLang="ko-KR" dirty="0" smtClean="0">
                <a:sym typeface="Wingdings" pitchFamily="2" charset="2"/>
              </a:rPr>
              <a:t>.</a:t>
            </a:r>
            <a:r>
              <a:rPr lang="ko-KR" altLang="en-US" dirty="0" smtClean="0">
                <a:sym typeface="Wingdings" pitchFamily="2" charset="2"/>
              </a:rPr>
              <a:t> </a:t>
            </a:r>
            <a:endParaRPr lang="en-US" altLang="ko-KR" dirty="0" smtClean="0"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ko-KR" altLang="en-US" dirty="0" smtClean="0">
                <a:sym typeface="Wingdings" pitchFamily="2" charset="2"/>
              </a:rPr>
              <a:t>부활이 불가능하다</a:t>
            </a:r>
            <a:r>
              <a:rPr lang="en-US" altLang="ko-KR" dirty="0" smtClean="0">
                <a:sym typeface="Wingdings" pitchFamily="2" charset="2"/>
              </a:rPr>
              <a:t>. </a:t>
            </a:r>
          </a:p>
          <a:p>
            <a:pPr>
              <a:buFont typeface="Wingdings"/>
              <a:buChar char="à"/>
            </a:pPr>
            <a:r>
              <a:rPr lang="ko-KR" altLang="en-US" dirty="0" smtClean="0">
                <a:sym typeface="Wingdings" pitchFamily="2" charset="2"/>
              </a:rPr>
              <a:t>관찰자에 의한 창조는 불가능하다</a:t>
            </a:r>
            <a:r>
              <a:rPr lang="en-US" altLang="ko-KR" dirty="0" smtClean="0">
                <a:sym typeface="Wingdings" pitchFamily="2" charset="2"/>
              </a:rPr>
              <a:t>.</a:t>
            </a:r>
          </a:p>
          <a:p>
            <a:pPr>
              <a:buFont typeface="Wingdings"/>
              <a:buChar char="à"/>
            </a:pPr>
            <a:r>
              <a:rPr lang="ko-KR" altLang="en-US" dirty="0" smtClean="0">
                <a:sym typeface="Wingdings" pitchFamily="2" charset="2"/>
              </a:rPr>
              <a:t>혼과 지옥의 존재는 과학적으로 설명불가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줄기세포와 관찰자 효과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혼돈상태의 줄기세포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관찰자의 </a:t>
            </a:r>
            <a:r>
              <a:rPr lang="ko-KR" altLang="en-US" dirty="0" err="1" smtClean="0"/>
              <a:t>생명파가</a:t>
            </a:r>
            <a:r>
              <a:rPr lang="ko-KR" altLang="en-US" dirty="0" smtClean="0"/>
              <a:t> 유전자를 켜서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사명을 부여하여야 한다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ko-KR" altLang="en-US" dirty="0" smtClean="0"/>
              <a:t>적재적소에 배치하여야 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진화론과 관찰자 효과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99715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ko-KR" altLang="en-US" dirty="0" smtClean="0"/>
              <a:t>관찰자 효과원리를 진화론에</a:t>
            </a:r>
            <a:r>
              <a:rPr lang="en-US" altLang="ko-KR" dirty="0" smtClean="0"/>
              <a:t> </a:t>
            </a:r>
            <a:r>
              <a:rPr lang="ko-KR" altLang="en-US" dirty="0" smtClean="0"/>
              <a:t>적용해보면</a:t>
            </a:r>
            <a:r>
              <a:rPr lang="en-US" altLang="ko-KR" dirty="0" smtClean="0"/>
              <a:t>, </a:t>
            </a:r>
          </a:p>
          <a:p>
            <a:pPr>
              <a:buNone/>
            </a:pPr>
            <a:r>
              <a:rPr lang="ko-KR" altLang="en-US" dirty="0" smtClean="0"/>
              <a:t>진화론에</a:t>
            </a:r>
            <a:r>
              <a:rPr lang="en-US" altLang="ko-KR" dirty="0" smtClean="0"/>
              <a:t> </a:t>
            </a:r>
            <a:r>
              <a:rPr lang="ko-KR" altLang="en-US" dirty="0" smtClean="0"/>
              <a:t>근본적인 모순성을 발견하게 된다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ko-KR" altLang="en-US" dirty="0" smtClean="0"/>
              <a:t>왜냐하면 진화론은 외부의 창조적 관찰자의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존재를 부인하며 관찰자 없이 사망의 혼돈에서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질서의 생명체가 생겨났다고 주장하기 때문이다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다시 말하면 진화론은 관찰자가 없는 생명체의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기원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곧 물리학적으로는 전혀 불가능한 주장을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하고 있다고 말할 수 있다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Watcher, </a:t>
            </a:r>
            <a:r>
              <a:rPr lang="ko-KR" altLang="en-US" dirty="0" err="1" smtClean="0"/>
              <a:t>순찰자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단</a:t>
            </a:r>
            <a:r>
              <a:rPr lang="en-US" altLang="ko-KR" dirty="0" smtClean="0"/>
              <a:t>4:13 </a:t>
            </a:r>
            <a:r>
              <a:rPr lang="ko-KR" altLang="en-US" dirty="0" smtClean="0"/>
              <a:t>내가 침상에서 뇌 속으로 받은 이상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가운데 또 본즉 </a:t>
            </a:r>
            <a:r>
              <a:rPr lang="ko-KR" altLang="en-US" b="1" dirty="0" smtClean="0"/>
              <a:t>한 </a:t>
            </a:r>
            <a:r>
              <a:rPr lang="ko-KR" altLang="en-US" b="1" dirty="0" err="1" smtClean="0"/>
              <a:t>순찰자</a:t>
            </a:r>
            <a:r>
              <a:rPr lang="en-US" altLang="ko-KR" dirty="0" smtClean="0"/>
              <a:t>, </a:t>
            </a:r>
            <a:r>
              <a:rPr lang="ko-KR" altLang="en-US" b="1" dirty="0" smtClean="0"/>
              <a:t>한 거룩한 자</a:t>
            </a:r>
            <a:r>
              <a:rPr lang="ko-KR" altLang="en-US" dirty="0" smtClean="0"/>
              <a:t>가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하늘에서 내려왔는데</a:t>
            </a:r>
            <a:r>
              <a:rPr lang="en-US" altLang="ko-KR" dirty="0" smtClean="0"/>
              <a:t>, - </a:t>
            </a:r>
            <a:r>
              <a:rPr lang="ko-KR" altLang="en-US" dirty="0" smtClean="0"/>
              <a:t>그리스도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Dan.4:13 "I saw in the visions of my head while on my bed, and there was </a:t>
            </a:r>
            <a:r>
              <a:rPr lang="en-US" altLang="ko-KR" b="1" dirty="0" smtClean="0"/>
              <a:t>a</a:t>
            </a:r>
            <a:r>
              <a:rPr lang="en-US" altLang="ko-KR" dirty="0" smtClean="0"/>
              <a:t> </a:t>
            </a:r>
            <a:r>
              <a:rPr lang="en-US" altLang="ko-KR" b="1" dirty="0" smtClean="0"/>
              <a:t>watcher, a holy one</a:t>
            </a:r>
            <a:r>
              <a:rPr lang="en-US" altLang="ko-KR" dirty="0" smtClean="0"/>
              <a:t>, coming down from heaven.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여호와의 눈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altLang="ko-KR" dirty="0" smtClean="0"/>
              <a:t>[</a:t>
            </a:r>
            <a:r>
              <a:rPr lang="ko-KR" altLang="en-US" dirty="0" smtClean="0"/>
              <a:t>신</a:t>
            </a:r>
            <a:r>
              <a:rPr lang="en-US" altLang="ko-KR" dirty="0" smtClean="0"/>
              <a:t>11:12]</a:t>
            </a:r>
            <a:r>
              <a:rPr lang="ko-KR" altLang="en-US" dirty="0" smtClean="0"/>
              <a:t>네 하나님 여호와께서 권고하시는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땅이라 세초부터 세말까지 네 하나님 </a:t>
            </a:r>
            <a:r>
              <a:rPr lang="ko-KR" altLang="en-US" b="1" dirty="0" smtClean="0"/>
              <a:t>여호와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b="1" dirty="0" smtClean="0"/>
              <a:t>의 눈</a:t>
            </a:r>
            <a:r>
              <a:rPr lang="ko-KR" altLang="en-US" dirty="0" smtClean="0"/>
              <a:t>이 항상 그 위에 있느니라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[</a:t>
            </a:r>
            <a:r>
              <a:rPr lang="ko-KR" altLang="en-US" dirty="0" smtClean="0"/>
              <a:t>대하</a:t>
            </a:r>
            <a:r>
              <a:rPr lang="en-US" altLang="ko-KR" dirty="0" smtClean="0"/>
              <a:t>16:9]</a:t>
            </a:r>
            <a:r>
              <a:rPr lang="ko-KR" altLang="en-US" dirty="0" smtClean="0"/>
              <a:t>여호와의 눈은 온 땅을 두루 감찰사 전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심으로 자기에게 향하는 자를 위하여 능력을 </a:t>
            </a:r>
            <a:r>
              <a:rPr lang="ko-KR" altLang="en-US" dirty="0" err="1" smtClean="0"/>
              <a:t>베푸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시나니 이 일은 왕이 망령되이 </a:t>
            </a:r>
            <a:r>
              <a:rPr lang="ko-KR" altLang="en-US" dirty="0" err="1" smtClean="0"/>
              <a:t>행하였은즉</a:t>
            </a:r>
            <a:r>
              <a:rPr lang="ko-KR" altLang="en-US" dirty="0" smtClean="0"/>
              <a:t> 이 후부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터는 왕에게 전쟁이 </a:t>
            </a:r>
            <a:r>
              <a:rPr lang="ko-KR" altLang="en-US" dirty="0" err="1" smtClean="0"/>
              <a:t>있으리이다</a:t>
            </a:r>
            <a:r>
              <a:rPr lang="ko-KR" altLang="en-US" dirty="0" smtClean="0"/>
              <a:t> 하매</a:t>
            </a:r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altLang="ko-KR" dirty="0" smtClean="0"/>
              <a:t>[</a:t>
            </a:r>
            <a:r>
              <a:rPr lang="ko-KR" altLang="en-US" dirty="0" smtClean="0"/>
              <a:t>시</a:t>
            </a:r>
            <a:r>
              <a:rPr lang="en-US" altLang="ko-KR" dirty="0" smtClean="0"/>
              <a:t>34:15]</a:t>
            </a:r>
            <a:r>
              <a:rPr lang="ko-KR" altLang="en-US" b="1" dirty="0" smtClean="0"/>
              <a:t>여호와의 눈</a:t>
            </a:r>
            <a:r>
              <a:rPr lang="ko-KR" altLang="en-US" dirty="0" smtClean="0"/>
              <a:t>은 의인을 향하시고 그 귀는 저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err="1" smtClean="0"/>
              <a:t>희</a:t>
            </a:r>
            <a:r>
              <a:rPr lang="ko-KR" altLang="en-US" dirty="0" smtClean="0"/>
              <a:t> 부르짖음에 </a:t>
            </a:r>
            <a:r>
              <a:rPr lang="ko-KR" altLang="en-US" dirty="0" err="1" smtClean="0"/>
              <a:t>기울이시는도다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r>
              <a:rPr lang="en-US" altLang="ko-KR" dirty="0" smtClean="0"/>
              <a:t>[</a:t>
            </a:r>
            <a:r>
              <a:rPr lang="ko-KR" altLang="en-US" dirty="0" smtClean="0"/>
              <a:t>잠</a:t>
            </a:r>
            <a:r>
              <a:rPr lang="en-US" altLang="ko-KR" dirty="0" smtClean="0"/>
              <a:t>5:21]</a:t>
            </a:r>
            <a:r>
              <a:rPr lang="ko-KR" altLang="en-US" dirty="0" smtClean="0"/>
              <a:t>대저 사람의 길은 </a:t>
            </a:r>
            <a:r>
              <a:rPr lang="ko-KR" altLang="en-US" b="1" dirty="0" smtClean="0"/>
              <a:t>여호와의 눈</a:t>
            </a:r>
            <a:r>
              <a:rPr lang="ko-KR" altLang="en-US" dirty="0" smtClean="0"/>
              <a:t> 앞에 있나니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그가 그 모든 길을 평탄케 </a:t>
            </a:r>
            <a:r>
              <a:rPr lang="ko-KR" altLang="en-US" dirty="0" err="1" smtClean="0"/>
              <a:t>하시느니라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r>
              <a:rPr lang="en-US" altLang="ko-KR" dirty="0" smtClean="0"/>
              <a:t>[</a:t>
            </a:r>
            <a:r>
              <a:rPr lang="ko-KR" altLang="en-US" dirty="0" smtClean="0"/>
              <a:t>잠</a:t>
            </a:r>
            <a:r>
              <a:rPr lang="en-US" altLang="ko-KR" dirty="0" smtClean="0"/>
              <a:t>15:3]</a:t>
            </a:r>
            <a:r>
              <a:rPr lang="ko-KR" altLang="en-US" b="1" dirty="0" smtClean="0"/>
              <a:t>여호와의 눈</a:t>
            </a:r>
            <a:r>
              <a:rPr lang="ko-KR" altLang="en-US" dirty="0" smtClean="0"/>
              <a:t>은 어디서든지 악인과 선인을 감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찰 </a:t>
            </a:r>
            <a:r>
              <a:rPr lang="ko-KR" altLang="en-US" dirty="0" err="1" smtClean="0"/>
              <a:t>하시느니라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r>
              <a:rPr lang="en-US" altLang="ko-KR" dirty="0" smtClean="0"/>
              <a:t>[</a:t>
            </a:r>
            <a:r>
              <a:rPr lang="ko-KR" altLang="en-US" dirty="0" err="1" smtClean="0"/>
              <a:t>슥</a:t>
            </a:r>
            <a:r>
              <a:rPr lang="en-US" altLang="ko-KR" dirty="0" smtClean="0"/>
              <a:t>4:10]</a:t>
            </a:r>
            <a:r>
              <a:rPr lang="ko-KR" altLang="en-US" dirty="0" smtClean="0"/>
              <a:t>작은 일의 날이라고 멸시하는 자가 누구냐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이 일곱은 온 세상에 두루 행하는 </a:t>
            </a:r>
            <a:r>
              <a:rPr lang="ko-KR" altLang="en-US" b="1" dirty="0" smtClean="0"/>
              <a:t>여호와의 눈</a:t>
            </a:r>
            <a:r>
              <a:rPr lang="ko-KR" altLang="en-US" dirty="0" smtClean="0"/>
              <a:t>이라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다림줄이 </a:t>
            </a:r>
            <a:r>
              <a:rPr lang="ko-KR" altLang="en-US" dirty="0" err="1" smtClean="0"/>
              <a:t>스룹바벨의</a:t>
            </a:r>
            <a:r>
              <a:rPr lang="ko-KR" altLang="en-US" dirty="0" smtClean="0"/>
              <a:t> 손에 있음을 보고 기뻐하리라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관찰자와 사단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b="1" dirty="0" smtClean="0"/>
              <a:t>                        </a:t>
            </a:r>
            <a:r>
              <a:rPr lang="ko-KR" altLang="en-US" b="1" dirty="0" err="1" smtClean="0"/>
              <a:t>루스벨</a:t>
            </a:r>
            <a:r>
              <a:rPr lang="ko-KR" altLang="en-US" b="1" dirty="0" smtClean="0"/>
              <a:t> </a:t>
            </a:r>
            <a:endParaRPr lang="en-US" altLang="ko-KR" b="1" dirty="0" smtClean="0"/>
          </a:p>
          <a:p>
            <a:pPr>
              <a:buNone/>
            </a:pPr>
            <a:r>
              <a:rPr lang="en-US" altLang="ko-KR" dirty="0" smtClean="0"/>
              <a:t>                </a:t>
            </a:r>
            <a:r>
              <a:rPr lang="en-US" altLang="ko-KR" dirty="0" smtClean="0">
                <a:solidFill>
                  <a:srgbClr val="FF0000"/>
                </a:solidFill>
              </a:rPr>
              <a:t>“</a:t>
            </a:r>
            <a:r>
              <a:rPr lang="ko-KR" altLang="en-US" dirty="0" smtClean="0">
                <a:solidFill>
                  <a:srgbClr val="FF0000"/>
                </a:solidFill>
              </a:rPr>
              <a:t>내가 관찰자이다</a:t>
            </a:r>
            <a:r>
              <a:rPr lang="en-US" altLang="ko-KR" dirty="0" smtClean="0">
                <a:solidFill>
                  <a:srgbClr val="FF0000"/>
                </a:solidFill>
              </a:rPr>
              <a:t>.”</a:t>
            </a:r>
          </a:p>
          <a:p>
            <a:pPr>
              <a:buNone/>
            </a:pPr>
            <a:r>
              <a:rPr lang="en-US" altLang="ko-KR" dirty="0" smtClean="0">
                <a:solidFill>
                  <a:srgbClr val="FF0000"/>
                </a:solidFill>
              </a:rPr>
              <a:t>            </a:t>
            </a:r>
            <a:endParaRPr lang="en-US" altLang="ko-KR" dirty="0" smtClean="0"/>
          </a:p>
          <a:p>
            <a:pPr>
              <a:buNone/>
            </a:pPr>
            <a:r>
              <a:rPr lang="en-US" altLang="ko-KR" sz="4000" b="1" dirty="0" smtClean="0"/>
              <a:t>             All Seeing Eye</a:t>
            </a:r>
          </a:p>
          <a:p>
            <a:pPr>
              <a:buNone/>
            </a:pPr>
            <a:r>
              <a:rPr lang="en-US" altLang="ko-KR" sz="4000" b="1" dirty="0" smtClean="0"/>
              <a:t>           Eye of Providence</a:t>
            </a:r>
            <a:endParaRPr lang="ko-KR" alt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ko-KR" altLang="en-US" dirty="0" smtClean="0"/>
              <a:t>소립자</a:t>
            </a:r>
            <a:r>
              <a:rPr lang="en-US" altLang="ko-KR" dirty="0" smtClean="0"/>
              <a:t>(</a:t>
            </a:r>
            <a:r>
              <a:rPr lang="ko-KR" altLang="en-US" dirty="0" smtClean="0"/>
              <a:t>양자</a:t>
            </a:r>
            <a:r>
              <a:rPr lang="en-US" altLang="ko-KR" dirty="0" smtClean="0"/>
              <a:t>, Subatomic Particles)</a:t>
            </a:r>
            <a:r>
              <a:rPr lang="ko-KR" altLang="en-US" dirty="0" smtClean="0"/>
              <a:t>의 차원을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다루는 양자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量子</a:t>
            </a:r>
            <a:r>
              <a:rPr lang="en-US" altLang="ko-KR" dirty="0" smtClean="0"/>
              <a:t>)</a:t>
            </a:r>
            <a:r>
              <a:rPr lang="ko-KR" altLang="en-US" dirty="0" smtClean="0"/>
              <a:t>물리학에 </a:t>
            </a:r>
            <a:r>
              <a:rPr lang="ko-KR" altLang="en-US" b="1" dirty="0" smtClean="0"/>
              <a:t>‘관찰자 효과’</a:t>
            </a:r>
            <a:r>
              <a:rPr lang="ko-KR" altLang="en-US" dirty="0" smtClean="0"/>
              <a:t>라는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놀라운 현상이 있다</a:t>
            </a:r>
            <a:r>
              <a:rPr lang="en-US" altLang="ko-KR" dirty="0" smtClean="0"/>
              <a:t>. 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간단히 말하면</a:t>
            </a:r>
            <a:r>
              <a:rPr lang="en-US" altLang="ko-KR" dirty="0" smtClean="0"/>
              <a:t>,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전자나 광자와 같은 소립자들은 </a:t>
            </a:r>
            <a:r>
              <a:rPr lang="ko-KR" altLang="en-US" b="1" dirty="0" smtClean="0"/>
              <a:t>입자</a:t>
            </a:r>
            <a:r>
              <a:rPr lang="ko-KR" altLang="en-US" dirty="0" smtClean="0"/>
              <a:t>와 </a:t>
            </a:r>
            <a:r>
              <a:rPr lang="ko-KR" altLang="en-US" b="1" dirty="0" smtClean="0"/>
              <a:t>파동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dirty="0" err="1" smtClean="0"/>
              <a:t>으로</a:t>
            </a:r>
            <a:r>
              <a:rPr lang="ko-KR" altLang="en-US" dirty="0" smtClean="0"/>
              <a:t> 존재하며 동시에 양면성을 지니고 있다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/>
              <a:t>All Seeing Eye</a:t>
            </a:r>
            <a:endParaRPr lang="ko-KR" altLang="en-US" b="1" dirty="0"/>
          </a:p>
        </p:txBody>
      </p:sp>
      <p:pic>
        <p:nvPicPr>
          <p:cNvPr id="4" name="내용 개체 틀 3" descr="ASE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772816"/>
            <a:ext cx="4032448" cy="4065637"/>
          </a:xfrm>
        </p:spPr>
      </p:pic>
      <p:pic>
        <p:nvPicPr>
          <p:cNvPr id="1026" name="Picture 2" descr="C:\Users\Sang Lee\Pictures\ASE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84784"/>
            <a:ext cx="3816424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Eye of Providence</a:t>
            </a:r>
            <a:endParaRPr lang="ko-KR" altLang="en-US" dirty="0"/>
          </a:p>
        </p:txBody>
      </p:sp>
      <p:pic>
        <p:nvPicPr>
          <p:cNvPr id="2051" name="Picture 3" descr="C:\Users\Sang Lee\Pictures\ASE EYE of Hor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3600" y="1916832"/>
            <a:ext cx="3600400" cy="2808312"/>
          </a:xfrm>
          <a:prstGeom prst="rect">
            <a:avLst/>
          </a:prstGeom>
          <a:noFill/>
        </p:spPr>
      </p:pic>
      <p:pic>
        <p:nvPicPr>
          <p:cNvPr id="2050" name="Picture 2" descr="C:\Users\Sang Lee\Pictures\ASE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5724128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Translating: </a:t>
            </a:r>
            <a:r>
              <a:rPr lang="en-US" altLang="ko-KR" b="1" dirty="0" smtClean="0"/>
              <a:t>ANNUIT COEPTIS</a:t>
            </a:r>
            <a:endParaRPr lang="en-US" altLang="ko-KR" dirty="0" smtClean="0"/>
          </a:p>
          <a:p>
            <a:r>
              <a:rPr lang="en-US" altLang="ko-KR" b="1" dirty="0" err="1" smtClean="0"/>
              <a:t>Annuit</a:t>
            </a:r>
            <a:r>
              <a:rPr lang="en-US" altLang="ko-KR" dirty="0" smtClean="0"/>
              <a:t> means to nod assent, to favor, to smile upon.</a:t>
            </a:r>
          </a:p>
          <a:p>
            <a:r>
              <a:rPr lang="en-US" altLang="ko-KR" b="1" dirty="0" err="1" smtClean="0"/>
              <a:t>Coeptis</a:t>
            </a:r>
            <a:r>
              <a:rPr lang="en-US" altLang="ko-KR" dirty="0" smtClean="0"/>
              <a:t> means</a:t>
            </a:r>
          </a:p>
          <a:p>
            <a:pPr>
              <a:buNone/>
            </a:pPr>
            <a:r>
              <a:rPr lang="en-US" altLang="ko-KR" dirty="0" smtClean="0"/>
              <a:t>  undertakings, endeavors, beginnings.</a:t>
            </a:r>
          </a:p>
          <a:p>
            <a:r>
              <a:rPr lang="en-US" altLang="ko-KR" b="1" dirty="0" err="1" smtClean="0"/>
              <a:t>Annuit</a:t>
            </a:r>
            <a:r>
              <a:rPr lang="en-US" altLang="ko-KR" b="1" dirty="0" smtClean="0"/>
              <a:t> </a:t>
            </a:r>
            <a:r>
              <a:rPr lang="en-US" altLang="ko-KR" b="1" dirty="0" err="1" smtClean="0"/>
              <a:t>coeptis</a:t>
            </a:r>
            <a:r>
              <a:rPr lang="en-US" altLang="ko-KR" dirty="0" smtClean="0"/>
              <a:t> means “favors (lit., gives the nod to) undertakings.” 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작은 뿔의 </a:t>
            </a:r>
            <a:r>
              <a:rPr lang="ko-KR" altLang="en-US" b="1" dirty="0" smtClean="0"/>
              <a:t>눈</a:t>
            </a:r>
            <a:endParaRPr lang="ko-KR" altLang="en-US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pPr>
              <a:buNone/>
            </a:pPr>
            <a:r>
              <a:rPr lang="en-US" altLang="ko-KR" dirty="0" smtClean="0"/>
              <a:t>[</a:t>
            </a:r>
            <a:r>
              <a:rPr lang="ko-KR" altLang="en-US" dirty="0" smtClean="0"/>
              <a:t>단</a:t>
            </a:r>
            <a:r>
              <a:rPr lang="en-US" altLang="ko-KR" dirty="0" smtClean="0"/>
              <a:t>7:8]</a:t>
            </a:r>
          </a:p>
          <a:p>
            <a:pPr>
              <a:buNone/>
            </a:pPr>
            <a:r>
              <a:rPr lang="ko-KR" altLang="en-US" dirty="0" smtClean="0"/>
              <a:t>내가 그 뿔을 유심히 보는 중 다른 </a:t>
            </a:r>
            <a:r>
              <a:rPr lang="ko-KR" altLang="en-US" dirty="0" smtClean="0">
                <a:solidFill>
                  <a:srgbClr val="FF0000"/>
                </a:solidFill>
              </a:rPr>
              <a:t>작은</a:t>
            </a:r>
            <a:r>
              <a:rPr lang="ko-KR" altLang="en-US" dirty="0" smtClean="0"/>
              <a:t> </a:t>
            </a:r>
            <a:r>
              <a:rPr lang="ko-KR" altLang="en-US" b="1" dirty="0" smtClean="0"/>
              <a:t>뿔</a:t>
            </a:r>
            <a:r>
              <a:rPr lang="ko-KR" altLang="en-US" dirty="0" smtClean="0"/>
              <a:t>이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그 사이에서 나더니 먼저 뿔 중에 셋이 그 앞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에 뿌리까지 뽑혔으며 이 작은 뿔에는 </a:t>
            </a:r>
            <a:r>
              <a:rPr lang="ko-KR" altLang="en-US" b="1" dirty="0" smtClean="0"/>
              <a:t>사람의 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b="1" dirty="0" smtClean="0"/>
              <a:t>눈 같은 눈이</a:t>
            </a:r>
            <a:r>
              <a:rPr lang="ko-KR" altLang="en-US" dirty="0" smtClean="0"/>
              <a:t> 있고 또 입이 있어 큰 </a:t>
            </a:r>
            <a:r>
              <a:rPr lang="ko-KR" altLang="en-US" b="1" dirty="0" smtClean="0"/>
              <a:t>말을 하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b="1" dirty="0" err="1" smtClean="0"/>
              <a:t>였느니라</a:t>
            </a:r>
            <a:r>
              <a:rPr lang="en-US" altLang="ko-KR" b="1" dirty="0" smtClean="0"/>
              <a:t>.</a:t>
            </a:r>
            <a:endParaRPr lang="ko-KR" altLang="en-US" b="1" dirty="0" smtClean="0"/>
          </a:p>
          <a:p>
            <a:pPr>
              <a:buNone/>
            </a:pPr>
            <a:r>
              <a:rPr lang="en-US" altLang="ko-KR" dirty="0" smtClean="0"/>
              <a:t>[</a:t>
            </a:r>
            <a:r>
              <a:rPr lang="ko-KR" altLang="en-US" dirty="0" smtClean="0"/>
              <a:t>단</a:t>
            </a:r>
            <a:r>
              <a:rPr lang="en-US" altLang="ko-KR" dirty="0" smtClean="0"/>
              <a:t>7:20] -- </a:t>
            </a:r>
            <a:r>
              <a:rPr lang="ko-KR" altLang="en-US" dirty="0" smtClean="0"/>
              <a:t>그 뿔에는 </a:t>
            </a:r>
            <a:r>
              <a:rPr lang="ko-KR" altLang="en-US" b="1" dirty="0" smtClean="0"/>
              <a:t>눈도 있고</a:t>
            </a:r>
            <a:r>
              <a:rPr lang="en-US" altLang="ko-KR" b="1" dirty="0" smtClean="0"/>
              <a:t> --</a:t>
            </a:r>
            <a:endParaRPr lang="ko-KR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인간 관찰자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b="1" dirty="0" smtClean="0"/>
              <a:t>Seer </a:t>
            </a:r>
            <a:endParaRPr lang="ko-KR" altLang="en-US" dirty="0" smtClean="0"/>
          </a:p>
          <a:p>
            <a:r>
              <a:rPr lang="ko-KR" altLang="en-US" dirty="0" smtClean="0"/>
              <a:t>보는 사람</a:t>
            </a:r>
            <a:r>
              <a:rPr lang="en-US" altLang="ko-KR" dirty="0" smtClean="0"/>
              <a:t>, </a:t>
            </a:r>
            <a:r>
              <a:rPr lang="ko-KR" altLang="en-US" dirty="0" smtClean="0"/>
              <a:t>관찰자 </a:t>
            </a:r>
          </a:p>
          <a:p>
            <a:r>
              <a:rPr lang="ko-KR" altLang="en-US" dirty="0" smtClean="0"/>
              <a:t>천리안</a:t>
            </a:r>
            <a:r>
              <a:rPr lang="en-US" altLang="ko-KR" dirty="0" smtClean="0"/>
              <a:t>(</a:t>
            </a:r>
            <a:r>
              <a:rPr lang="ko-KR" altLang="en-US" dirty="0" smtClean="0"/>
              <a:t>千里眼</a:t>
            </a:r>
            <a:r>
              <a:rPr lang="en-US" altLang="ko-KR" dirty="0" smtClean="0"/>
              <a:t>);</a:t>
            </a:r>
            <a:r>
              <a:rPr lang="ko-KR" altLang="en-US" dirty="0" smtClean="0"/>
              <a:t>선지자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선각자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예언자</a:t>
            </a:r>
            <a:r>
              <a:rPr lang="en-US" altLang="ko-KR" dirty="0" smtClean="0"/>
              <a:t>; </a:t>
            </a:r>
          </a:p>
          <a:p>
            <a:r>
              <a:rPr lang="ko-KR" altLang="en-US" dirty="0" smtClean="0"/>
              <a:t>현인</a:t>
            </a:r>
            <a:r>
              <a:rPr lang="en-US" altLang="ko-KR" dirty="0" smtClean="0"/>
              <a:t>, </a:t>
            </a:r>
            <a:r>
              <a:rPr lang="ko-KR" altLang="en-US" dirty="0" smtClean="0"/>
              <a:t>현자 </a:t>
            </a:r>
          </a:p>
          <a:p>
            <a:r>
              <a:rPr lang="ko-KR" altLang="en-US" dirty="0" smtClean="0"/>
              <a:t>점성술사 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Law of Attraction, Hicks Law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altLang="ko-KR" dirty="0" smtClean="0">
                <a:solidFill>
                  <a:srgbClr val="FF0000"/>
                </a:solidFill>
              </a:rPr>
              <a:t>                “</a:t>
            </a:r>
            <a:r>
              <a:rPr lang="ko-KR" altLang="en-US" dirty="0" smtClean="0">
                <a:solidFill>
                  <a:srgbClr val="FF0000"/>
                </a:solidFill>
              </a:rPr>
              <a:t>내가 관찰자이다</a:t>
            </a:r>
            <a:r>
              <a:rPr lang="en-US" altLang="ko-KR" dirty="0" smtClean="0">
                <a:solidFill>
                  <a:srgbClr val="FF0000"/>
                </a:solidFill>
              </a:rPr>
              <a:t>.”</a:t>
            </a:r>
          </a:p>
          <a:p>
            <a:pPr>
              <a:buNone/>
            </a:pPr>
            <a:endParaRPr lang="en-US" altLang="ko-KR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ko-KR" altLang="en-US" dirty="0" smtClean="0">
                <a:solidFill>
                  <a:srgbClr val="FF0000"/>
                </a:solidFill>
              </a:rPr>
              <a:t>          </a:t>
            </a:r>
            <a:r>
              <a:rPr lang="en-US" altLang="ko-KR" dirty="0" smtClean="0">
                <a:solidFill>
                  <a:srgbClr val="FF0000"/>
                </a:solidFill>
              </a:rPr>
              <a:t>“</a:t>
            </a:r>
            <a:r>
              <a:rPr lang="ko-KR" altLang="en-US" dirty="0" smtClean="0">
                <a:solidFill>
                  <a:srgbClr val="FF0000"/>
                </a:solidFill>
              </a:rPr>
              <a:t>너도 관찰자가 될 수 있다</a:t>
            </a:r>
            <a:r>
              <a:rPr lang="en-US" altLang="ko-KR" dirty="0" smtClean="0">
                <a:solidFill>
                  <a:srgbClr val="FF0000"/>
                </a:solidFill>
              </a:rPr>
              <a:t>.”</a:t>
            </a:r>
          </a:p>
          <a:p>
            <a:pPr>
              <a:buNone/>
            </a:pPr>
            <a:endParaRPr lang="en-US" altLang="ko-KR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ko-KR" altLang="en-US" dirty="0" smtClean="0">
                <a:solidFill>
                  <a:srgbClr val="FF0000"/>
                </a:solidFill>
              </a:rPr>
              <a:t>     너 주위의 모든 것을 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ko-KR" altLang="en-US" dirty="0" smtClean="0">
                <a:solidFill>
                  <a:srgbClr val="FF0000"/>
                </a:solidFill>
              </a:rPr>
              <a:t>                너의 뜻으로 조절할 수 있다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참 관찰자로부터의 분리를 초래하게 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피조물은 관찰자가 될 수 없다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71338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altLang="ko-KR" dirty="0" smtClean="0"/>
              <a:t>                      “</a:t>
            </a:r>
            <a:r>
              <a:rPr lang="ko-KR" altLang="en-US" dirty="0" smtClean="0"/>
              <a:t>피조물</a:t>
            </a:r>
            <a:r>
              <a:rPr lang="en-US" altLang="ko-KR" dirty="0" smtClean="0"/>
              <a:t>”</a:t>
            </a:r>
            <a:r>
              <a:rPr lang="ko-KR" altLang="en-US" dirty="0" smtClean="0"/>
              <a:t>은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         관찰자의 관찰의 결과로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 확률적으로 존재하는 일시적 존재이다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ko-KR" altLang="en-US" dirty="0" smtClean="0">
                <a:sym typeface="Wingdings" pitchFamily="2" charset="2"/>
              </a:rPr>
              <a:t>               영원한 존재가 아니다</a:t>
            </a:r>
            <a:r>
              <a:rPr lang="en-US" altLang="ko-KR" dirty="0" smtClean="0">
                <a:sym typeface="Wingdings" pitchFamily="2" charset="2"/>
              </a:rPr>
              <a:t>.</a:t>
            </a:r>
          </a:p>
          <a:p>
            <a:pPr>
              <a:buNone/>
            </a:pPr>
            <a:endParaRPr lang="en-US" altLang="ko-KR" dirty="0" smtClean="0">
              <a:sym typeface="Wingdings" pitchFamily="2" charset="2"/>
            </a:endParaRP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    피조물은 진정한 현실이 아니다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</a:t>
            </a: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True Reality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altLang="ko-KR" dirty="0" smtClean="0"/>
              <a:t>     “</a:t>
            </a:r>
            <a:r>
              <a:rPr lang="ko-KR" altLang="en-US" dirty="0" smtClean="0"/>
              <a:t>에너지의 </a:t>
            </a:r>
            <a:r>
              <a:rPr lang="ko-KR" altLang="en-US" b="1" dirty="0" smtClean="0"/>
              <a:t>場</a:t>
            </a:r>
            <a:r>
              <a:rPr lang="ko-KR" altLang="en-US" dirty="0" smtClean="0"/>
              <a:t>만이 유일한 현실이다</a:t>
            </a:r>
            <a:r>
              <a:rPr lang="en-US" altLang="ko-KR" dirty="0" smtClean="0"/>
              <a:t>.”</a:t>
            </a:r>
          </a:p>
          <a:p>
            <a:pPr>
              <a:buNone/>
            </a:pPr>
            <a:r>
              <a:rPr lang="en-US" altLang="ko-KR" dirty="0" smtClean="0"/>
              <a:t>                    </a:t>
            </a:r>
            <a:r>
              <a:rPr lang="ko-KR" altLang="en-US" dirty="0" smtClean="0"/>
              <a:t>아인슈타인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오직 </a:t>
            </a:r>
            <a:r>
              <a:rPr lang="en-US" altLang="ko-KR" dirty="0" smtClean="0"/>
              <a:t>“</a:t>
            </a:r>
            <a:r>
              <a:rPr lang="ko-KR" altLang="en-US" dirty="0" smtClean="0"/>
              <a:t>스스로 있는 자</a:t>
            </a:r>
            <a:r>
              <a:rPr lang="en-US" altLang="ko-KR" dirty="0" smtClean="0"/>
              <a:t>”</a:t>
            </a:r>
            <a:r>
              <a:rPr lang="ko-KR" altLang="en-US" dirty="0" smtClean="0"/>
              <a:t>만이 유일한 현실이다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r>
              <a:rPr lang="en-US" altLang="ko-KR" dirty="0" smtClean="0"/>
              <a:t>                       </a:t>
            </a:r>
            <a:r>
              <a:rPr lang="ko-KR" altLang="en-US" dirty="0" smtClean="0"/>
              <a:t>바울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말씀이 육신이 되다</a:t>
            </a:r>
            <a:r>
              <a:rPr lang="en-US" altLang="ko-KR" dirty="0" smtClean="0"/>
              <a:t>. – </a:t>
            </a:r>
            <a:r>
              <a:rPr lang="ko-KR" altLang="en-US" dirty="0" smtClean="0"/>
              <a:t>말씀의 파동의 장이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                </a:t>
            </a:r>
            <a:r>
              <a:rPr lang="ko-KR" altLang="en-US" dirty="0" smtClean="0"/>
              <a:t>입자화 되다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나라는 존재</a:t>
            </a:r>
            <a:r>
              <a:rPr lang="en-US" altLang="ko-KR" dirty="0" smtClean="0"/>
              <a:t>(</a:t>
            </a:r>
            <a:r>
              <a:rPr lang="ko-KR" altLang="en-US" dirty="0" smtClean="0"/>
              <a:t>실체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[</a:t>
            </a:r>
            <a:r>
              <a:rPr lang="ko-KR" altLang="en-US" dirty="0" smtClean="0"/>
              <a:t>롬</a:t>
            </a:r>
            <a:r>
              <a:rPr lang="en-US" altLang="ko-KR" dirty="0" smtClean="0"/>
              <a:t>7:17]</a:t>
            </a:r>
            <a:r>
              <a:rPr lang="ko-KR" altLang="en-US" dirty="0" smtClean="0"/>
              <a:t>이제는 이것을 행하는 자가 내가 아니요 내 속에 거하는 죄니라</a:t>
            </a:r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r>
              <a:rPr lang="en-US" altLang="ko-KR" dirty="0" smtClean="0"/>
              <a:t>[</a:t>
            </a:r>
            <a:r>
              <a:rPr lang="ko-KR" altLang="en-US" dirty="0" smtClean="0"/>
              <a:t>롬</a:t>
            </a:r>
            <a:r>
              <a:rPr lang="en-US" altLang="ko-KR" dirty="0" smtClean="0"/>
              <a:t>7:20]</a:t>
            </a:r>
            <a:r>
              <a:rPr lang="ko-KR" altLang="en-US" dirty="0" smtClean="0"/>
              <a:t>만일 내가 원치 아니하는 그것을 하면 이를 행하는 자가 내가 아니요 내 속에 거하는 죄니라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ko-KR" altLang="en-US" dirty="0" smtClean="0"/>
              <a:t>관찰자를 관찰자의 뜻대로 믿으면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관찰자의 뜻대로 나의 뜻을 실현시켜 주신다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[</a:t>
            </a:r>
            <a:r>
              <a:rPr lang="ko-KR" altLang="en-US" dirty="0" smtClean="0"/>
              <a:t>마</a:t>
            </a:r>
            <a:r>
              <a:rPr lang="en-US" altLang="ko-KR" dirty="0" smtClean="0"/>
              <a:t>9:29]</a:t>
            </a:r>
            <a:r>
              <a:rPr lang="ko-KR" altLang="en-US" dirty="0" smtClean="0"/>
              <a:t>이에 예수께서 저희 눈을 만지시며 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</a:t>
            </a:r>
            <a:r>
              <a:rPr lang="ko-KR" altLang="en-US" dirty="0" smtClean="0"/>
              <a:t>가라사대 </a:t>
            </a:r>
            <a:r>
              <a:rPr lang="ko-KR" altLang="en-US" b="1" dirty="0" smtClean="0"/>
              <a:t>너희 믿음대로 되라 </a:t>
            </a:r>
            <a:r>
              <a:rPr lang="ko-KR" altLang="en-US" dirty="0" smtClean="0"/>
              <a:t>하신대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[</a:t>
            </a:r>
            <a:r>
              <a:rPr lang="ko-KR" altLang="en-US" dirty="0" smtClean="0"/>
              <a:t>마</a:t>
            </a:r>
            <a:r>
              <a:rPr lang="en-US" altLang="ko-KR" dirty="0" smtClean="0"/>
              <a:t>17:20]</a:t>
            </a:r>
            <a:r>
              <a:rPr lang="ko-KR" altLang="en-US" dirty="0" smtClean="0"/>
              <a:t> 만일 믿음이 한 겨자씨만큼만 있으면 이 산을 명하여 여기서 저기로 옮기라 하여도 옮길 것이요 또 너희가 못할 것이 없으리라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그 소립자 한 개에 초점을 맞추어 관찰하게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되면 그 순간부터 그 입자의 파동성은 더 이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상 나타나지 않게 되고 입자로서만 나타나는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참으로 기이한 현상을 발견하였다</a:t>
            </a:r>
            <a:r>
              <a:rPr lang="en-US" altLang="ko-KR" dirty="0" smtClean="0"/>
              <a:t>, </a:t>
            </a:r>
            <a:r>
              <a:rPr lang="ko-KR" altLang="en-US" dirty="0" smtClean="0"/>
              <a:t>즉 소립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자들의 존재상태가 관찰자의 관찰에 영향을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받는 현상이라고 해서 </a:t>
            </a:r>
            <a:r>
              <a:rPr lang="ko-KR" altLang="en-US" b="1" dirty="0" smtClean="0"/>
              <a:t>‘관찰자효과’</a:t>
            </a:r>
            <a:r>
              <a:rPr lang="ko-KR" altLang="en-US" dirty="0" smtClean="0"/>
              <a:t>라고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부른다</a:t>
            </a:r>
            <a:r>
              <a:rPr lang="en-US" altLang="ko-KR" dirty="0" smtClean="0"/>
              <a:t>.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파동함수의 붕괴</a:t>
            </a:r>
            <a:endParaRPr lang="en-US" altLang="ko-KR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믿음과 관찰자 효과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2Cor.3:18 But we all, with unveiled face, </a:t>
            </a:r>
            <a:r>
              <a:rPr lang="en-US" altLang="ko-KR" b="1" dirty="0" smtClean="0"/>
              <a:t>beholding </a:t>
            </a:r>
            <a:r>
              <a:rPr lang="en-US" altLang="ko-KR" dirty="0" smtClean="0"/>
              <a:t>as in a mirror the </a:t>
            </a:r>
            <a:r>
              <a:rPr lang="en-US" altLang="ko-KR" b="1" dirty="0" smtClean="0"/>
              <a:t>glory of the Lord</a:t>
            </a:r>
            <a:r>
              <a:rPr lang="en-US" altLang="ko-KR" dirty="0" smtClean="0"/>
              <a:t>, are </a:t>
            </a:r>
            <a:r>
              <a:rPr lang="en-US" altLang="ko-KR" b="1" dirty="0" smtClean="0"/>
              <a:t>being transformed </a:t>
            </a:r>
            <a:r>
              <a:rPr lang="en-US" altLang="ko-KR" dirty="0" smtClean="0"/>
              <a:t>into the same image from glory to glory, just as </a:t>
            </a:r>
            <a:r>
              <a:rPr lang="en-US" altLang="ko-KR" b="1" dirty="0" smtClean="0">
                <a:solidFill>
                  <a:srgbClr val="FF0000"/>
                </a:solidFill>
              </a:rPr>
              <a:t>by</a:t>
            </a:r>
            <a:r>
              <a:rPr lang="en-US" altLang="ko-KR" b="1" dirty="0" smtClean="0"/>
              <a:t> the Spirit of the Lord.</a:t>
            </a:r>
          </a:p>
          <a:p>
            <a:pPr>
              <a:buNone/>
            </a:pPr>
            <a:endParaRPr lang="en-US" altLang="ko-KR" b="1" dirty="0" smtClean="0"/>
          </a:p>
          <a:p>
            <a:pPr>
              <a:buNone/>
            </a:pPr>
            <a:r>
              <a:rPr lang="ko-KR" altLang="en-US" b="1" dirty="0" smtClean="0"/>
              <a:t>인간은 </a:t>
            </a:r>
            <a:r>
              <a:rPr lang="ko-KR" altLang="en-US" b="1" dirty="0" err="1" smtClean="0"/>
              <a:t>피관찰자로서</a:t>
            </a:r>
            <a:r>
              <a:rPr lang="ko-KR" altLang="en-US" b="1" dirty="0" smtClean="0"/>
              <a:t> 관찰자의 영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품성</a:t>
            </a:r>
            <a:r>
              <a:rPr lang="en-US" altLang="ko-KR" b="1" dirty="0" smtClean="0"/>
              <a:t>)</a:t>
            </a:r>
            <a:r>
              <a:rPr lang="ko-KR" altLang="en-US" b="1" dirty="0" smtClean="0"/>
              <a:t>에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b="1" dirty="0" smtClean="0"/>
              <a:t>의하여 변화한다</a:t>
            </a:r>
            <a:r>
              <a:rPr lang="en-US" altLang="ko-KR" b="1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err="1" smtClean="0"/>
              <a:t>고후</a:t>
            </a:r>
            <a:r>
              <a:rPr lang="en-US" altLang="ko-KR" dirty="0" smtClean="0"/>
              <a:t>3:18 </a:t>
            </a:r>
            <a:r>
              <a:rPr lang="ko-KR" altLang="en-US" dirty="0" smtClean="0"/>
              <a:t>우리가 다 수건을 벗은 얼굴로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거울을 보는 것같이 </a:t>
            </a:r>
            <a:r>
              <a:rPr lang="ko-KR" altLang="en-US" b="1" dirty="0" smtClean="0"/>
              <a:t>주의 영광을 보매 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dirty="0" smtClean="0"/>
              <a:t>저와 같은 형상으로 </a:t>
            </a:r>
            <a:r>
              <a:rPr lang="ko-KR" altLang="en-US" b="1" dirty="0" smtClean="0"/>
              <a:t>변화하여</a:t>
            </a:r>
            <a:r>
              <a:rPr lang="ko-KR" altLang="en-US" dirty="0" smtClean="0"/>
              <a:t> 영광으로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영광에 이르니 곧 </a:t>
            </a:r>
            <a:endParaRPr lang="en-US" altLang="ko-KR" dirty="0" smtClean="0"/>
          </a:p>
          <a:p>
            <a:pPr>
              <a:buNone/>
            </a:pPr>
            <a:r>
              <a:rPr lang="ko-KR" altLang="en-US" b="1" dirty="0" smtClean="0"/>
              <a:t>주의 영으로 말미암음이니라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b="1" dirty="0" smtClean="0"/>
              <a:t>관찰자의 품성을 보면 </a:t>
            </a:r>
            <a:r>
              <a:rPr lang="en-US" altLang="ko-KR" b="1" dirty="0" smtClean="0">
                <a:sym typeface="Wingdings" pitchFamily="2" charset="2"/>
              </a:rPr>
              <a:t> </a:t>
            </a:r>
            <a:r>
              <a:rPr lang="ko-KR" altLang="en-US" b="1" dirty="0" smtClean="0">
                <a:sym typeface="Wingdings" pitchFamily="2" charset="2"/>
              </a:rPr>
              <a:t>변화한다</a:t>
            </a:r>
            <a:r>
              <a:rPr lang="en-US" altLang="ko-KR" b="1" dirty="0" smtClean="0">
                <a:sym typeface="Wingdings" pitchFamily="2" charset="2"/>
              </a:rPr>
              <a:t>.</a:t>
            </a:r>
            <a:endParaRPr lang="ko-KR" altLang="en-US" b="1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ko-KR" altLang="en-US" sz="4000" dirty="0" smtClean="0"/>
              <a:t>관찰자의 </a:t>
            </a:r>
            <a:r>
              <a:rPr lang="ko-KR" altLang="en-US" sz="4000" b="1" dirty="0" smtClean="0"/>
              <a:t>영광</a:t>
            </a:r>
            <a:r>
              <a:rPr lang="en-US" altLang="ko-KR" sz="4000" b="1" dirty="0" smtClean="0"/>
              <a:t>(</a:t>
            </a:r>
            <a:r>
              <a:rPr lang="ko-KR" altLang="en-US" sz="4000" b="1" dirty="0" smtClean="0"/>
              <a:t>품성</a:t>
            </a:r>
            <a:r>
              <a:rPr lang="en-US" altLang="ko-KR" sz="4000" b="1" dirty="0" smtClean="0"/>
              <a:t>)</a:t>
            </a:r>
            <a:r>
              <a:rPr lang="ko-KR" altLang="en-US" sz="4000" dirty="0" smtClean="0"/>
              <a:t>은 </a:t>
            </a:r>
            <a:r>
              <a:rPr lang="en-US" altLang="ko-KR" sz="4000" dirty="0" smtClean="0">
                <a:sym typeface="Wingdings" pitchFamily="2" charset="2"/>
              </a:rPr>
              <a:t></a:t>
            </a:r>
          </a:p>
          <a:p>
            <a:pPr>
              <a:buNone/>
            </a:pPr>
            <a:r>
              <a:rPr lang="en-US" altLang="ko-KR" sz="4000" dirty="0" smtClean="0">
                <a:sym typeface="Wingdings" pitchFamily="2" charset="2"/>
              </a:rPr>
              <a:t>          </a:t>
            </a:r>
          </a:p>
          <a:p>
            <a:pPr>
              <a:buNone/>
            </a:pPr>
            <a:r>
              <a:rPr lang="en-US" altLang="ko-KR" sz="4000" dirty="0" smtClean="0">
                <a:sym typeface="Wingdings" pitchFamily="2" charset="2"/>
              </a:rPr>
              <a:t>   </a:t>
            </a:r>
            <a:r>
              <a:rPr lang="ko-KR" altLang="en-US" sz="4000" dirty="0" smtClean="0"/>
              <a:t>변화</a:t>
            </a:r>
            <a:r>
              <a:rPr lang="en-US" altLang="ko-KR" sz="4000" dirty="0" smtClean="0"/>
              <a:t>(</a:t>
            </a:r>
            <a:r>
              <a:rPr lang="ko-KR" altLang="en-US" sz="4000" dirty="0" smtClean="0"/>
              <a:t>성화</a:t>
            </a:r>
            <a:r>
              <a:rPr lang="en-US" altLang="ko-KR" sz="4000" dirty="0" smtClean="0"/>
              <a:t>)</a:t>
            </a:r>
            <a:r>
              <a:rPr lang="ko-KR" altLang="en-US" sz="4000" dirty="0" smtClean="0"/>
              <a:t>시키는 에너지이다</a:t>
            </a:r>
            <a:r>
              <a:rPr lang="en-US" altLang="ko-KR" sz="4000" dirty="0" smtClean="0"/>
              <a:t>.</a:t>
            </a:r>
          </a:p>
          <a:p>
            <a:pPr>
              <a:buNone/>
            </a:pPr>
            <a:endParaRPr lang="en-US" altLang="ko-KR" sz="4000" dirty="0" smtClean="0"/>
          </a:p>
          <a:p>
            <a:pPr>
              <a:buNone/>
            </a:pPr>
            <a:r>
              <a:rPr lang="ko-KR" altLang="en-US" dirty="0" smtClean="0"/>
              <a:t>          믿음으로 말미암는 의는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</a:t>
            </a:r>
            <a:r>
              <a:rPr lang="ko-KR" altLang="en-US" b="1" dirty="0" smtClean="0"/>
              <a:t>관찰자의 품성이 생명에너지임을 믿는 </a:t>
            </a:r>
            <a:endParaRPr lang="en-US" altLang="ko-KR" b="1" dirty="0" smtClean="0"/>
          </a:p>
          <a:p>
            <a:pPr>
              <a:buNone/>
            </a:pPr>
            <a:r>
              <a:rPr lang="ko-KR" altLang="en-US" dirty="0" smtClean="0"/>
              <a:t>             믿음으로 말미암는다</a:t>
            </a:r>
            <a:r>
              <a:rPr lang="en-US" altLang="ko-KR" dirty="0" smtClean="0"/>
              <a:t>.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600" b="1" dirty="0" smtClean="0"/>
              <a:t>믿음으로 말미암는 의와 관찰자 효과</a:t>
            </a:r>
            <a:endParaRPr lang="ko-KR" altLang="en-US" sz="36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o-KR" altLang="en-US" dirty="0" smtClean="0"/>
              <a:t>관찰자의 관찰 에너지가 생명임을 믿고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그가 관찰하실 때에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나도 그를 관찰하므로 그 생명에너지를 받아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성화를 이루는 것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믿음으로 말미암는 의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  서로 보는 것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서로 사랑하는 것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[</a:t>
            </a:r>
            <a:r>
              <a:rPr lang="ko-KR" altLang="en-US" dirty="0" smtClean="0"/>
              <a:t>사</a:t>
            </a:r>
            <a:r>
              <a:rPr lang="en-US" altLang="ko-KR" dirty="0" smtClean="0"/>
              <a:t>45:22]</a:t>
            </a:r>
            <a:r>
              <a:rPr lang="ko-KR" altLang="en-US" dirty="0" smtClean="0"/>
              <a:t>땅 끝의 모든 백성아 나를 앙망하라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그리하면 구원을 얻으리라 나는 하나님이라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다른 이가 없음이니라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"</a:t>
            </a:r>
            <a:r>
              <a:rPr lang="en-US" altLang="ko-KR" b="1" dirty="0" smtClean="0"/>
              <a:t>Look to Me</a:t>
            </a:r>
            <a:r>
              <a:rPr lang="en-US" altLang="ko-KR" dirty="0" smtClean="0"/>
              <a:t>, and </a:t>
            </a:r>
            <a:r>
              <a:rPr lang="en-US" altLang="ko-KR" b="1" dirty="0" smtClean="0">
                <a:solidFill>
                  <a:srgbClr val="FF0000"/>
                </a:solidFill>
              </a:rPr>
              <a:t>be</a:t>
            </a:r>
            <a:r>
              <a:rPr lang="en-US" altLang="ko-KR" dirty="0" smtClean="0">
                <a:solidFill>
                  <a:srgbClr val="FF0000"/>
                </a:solidFill>
              </a:rPr>
              <a:t> saved</a:t>
            </a:r>
            <a:r>
              <a:rPr lang="en-US" altLang="ko-KR" dirty="0" smtClean="0"/>
              <a:t>, All you ends of the earth! For I am God, and there is no other.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altLang="ko-KR" dirty="0" smtClean="0"/>
              <a:t>[Mic.7:7]</a:t>
            </a:r>
          </a:p>
          <a:p>
            <a:pPr>
              <a:buNone/>
            </a:pPr>
            <a:r>
              <a:rPr lang="en-US" altLang="ko-KR" dirty="0" smtClean="0"/>
              <a:t>Therefore I will </a:t>
            </a:r>
            <a:r>
              <a:rPr lang="en-US" altLang="ko-KR" b="1" dirty="0" smtClean="0"/>
              <a:t>look to the LORD</a:t>
            </a:r>
            <a:r>
              <a:rPr lang="en-US" altLang="ko-KR" dirty="0" smtClean="0"/>
              <a:t>; </a:t>
            </a:r>
          </a:p>
          <a:p>
            <a:pPr>
              <a:buNone/>
            </a:pPr>
            <a:r>
              <a:rPr lang="en-US" altLang="ko-KR" dirty="0" smtClean="0"/>
              <a:t>I will wait for the God of my salvation; </a:t>
            </a:r>
          </a:p>
          <a:p>
            <a:pPr>
              <a:buNone/>
            </a:pPr>
            <a:r>
              <a:rPr lang="en-US" altLang="ko-KR" dirty="0" smtClean="0"/>
              <a:t>My God will hear me.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오직 나는 여호와를 </a:t>
            </a:r>
            <a:r>
              <a:rPr lang="ko-KR" altLang="en-US" b="1" dirty="0" smtClean="0"/>
              <a:t>우러러 보며 </a:t>
            </a:r>
            <a:r>
              <a:rPr lang="ko-KR" altLang="en-US" dirty="0" smtClean="0"/>
              <a:t>나를 구원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하시는 하나님을 </a:t>
            </a:r>
            <a:r>
              <a:rPr lang="ko-KR" altLang="en-US" b="1" dirty="0" smtClean="0"/>
              <a:t>바라보나니</a:t>
            </a:r>
            <a:r>
              <a:rPr lang="ko-KR" altLang="en-US" dirty="0" smtClean="0"/>
              <a:t> 나의 하나님이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나를 </a:t>
            </a:r>
            <a:r>
              <a:rPr lang="ko-KR" altLang="en-US" dirty="0" err="1" smtClean="0"/>
              <a:t>들으시리로다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ko-KR" dirty="0" smtClean="0"/>
              <a:t>[Is.51:5]My righteousness draws near speedily, my salvation is on the way, and my arm will bring justice to the nations. The islands will </a:t>
            </a:r>
            <a:r>
              <a:rPr lang="en-US" altLang="ko-KR" b="1" dirty="0" smtClean="0"/>
              <a:t>look to me </a:t>
            </a:r>
            <a:r>
              <a:rPr lang="en-US" altLang="ko-KR" dirty="0" smtClean="0"/>
              <a:t>and wait in hope for my arm.</a:t>
            </a:r>
          </a:p>
          <a:p>
            <a:pPr>
              <a:buNone/>
            </a:pPr>
            <a:r>
              <a:rPr lang="ko-KR" altLang="en-US" dirty="0" smtClean="0"/>
              <a:t>내 의가 가깝고 내 구원이 </a:t>
            </a:r>
            <a:r>
              <a:rPr lang="ko-KR" altLang="en-US" dirty="0" err="1" smtClean="0"/>
              <a:t>나갔은</a:t>
            </a:r>
            <a:r>
              <a:rPr lang="ko-KR" altLang="en-US" dirty="0" smtClean="0"/>
              <a:t> 즉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내 팔이 만민을 심판하리니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섬들이 </a:t>
            </a:r>
            <a:r>
              <a:rPr lang="ko-KR" altLang="en-US" b="1" dirty="0" smtClean="0"/>
              <a:t>나를 앙망하여 </a:t>
            </a:r>
            <a:r>
              <a:rPr lang="ko-KR" altLang="en-US" dirty="0" smtClean="0"/>
              <a:t>내 팔에 의지하리라</a:t>
            </a:r>
            <a:r>
              <a:rPr lang="en-US" altLang="ko-KR" dirty="0" smtClean="0"/>
              <a:t>.</a:t>
            </a:r>
            <a:endParaRPr lang="ko-KR" altLang="en-US" dirty="0" smtClean="0"/>
          </a:p>
          <a:p>
            <a:pPr>
              <a:buNone/>
            </a:pPr>
            <a:endParaRPr lang="ko-KR" altLang="en-US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심판과 관찰자 효과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인간이 관찰자가 허락하신 자유의지를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잘못 행사하여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관찰자의 보호를 거부</a:t>
            </a:r>
            <a:endParaRPr lang="en-US" altLang="ko-KR" dirty="0" smtClean="0"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ko-KR" altLang="en-US" dirty="0" smtClean="0">
                <a:sym typeface="Wingdings" pitchFamily="2" charset="2"/>
              </a:rPr>
              <a:t> 인간의 관찰자와의 분리를 선택함  </a:t>
            </a:r>
            <a:endParaRPr lang="en-US" altLang="ko-KR" dirty="0" smtClean="0"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ko-KR" altLang="en-US" dirty="0" smtClean="0">
                <a:sym typeface="Wingdings" pitchFamily="2" charset="2"/>
              </a:rPr>
              <a:t> 이 멸망의 선택을 관찰자가 인정하는</a:t>
            </a:r>
            <a:endParaRPr lang="en-US" altLang="ko-KR" dirty="0" smtClean="0"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en-US" altLang="ko-KR" dirty="0" smtClean="0">
                <a:sym typeface="Wingdings" pitchFamily="2" charset="2"/>
              </a:rPr>
              <a:t> </a:t>
            </a:r>
            <a:r>
              <a:rPr lang="ko-KR" altLang="en-US" dirty="0" smtClean="0">
                <a:sym typeface="Wingdings" pitchFamily="2" charset="2"/>
              </a:rPr>
              <a:t>고통스러운 최후의 판단 </a:t>
            </a:r>
            <a:r>
              <a:rPr lang="en-US" altLang="ko-KR" dirty="0" smtClean="0">
                <a:sym typeface="Wingdings" pitchFamily="2" charset="2"/>
              </a:rPr>
              <a:t> </a:t>
            </a:r>
            <a:r>
              <a:rPr lang="ko-KR" altLang="en-US" dirty="0" smtClean="0">
                <a:sym typeface="Wingdings" pitchFamily="2" charset="2"/>
              </a:rPr>
              <a:t>멸망의 심판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관찰자 효과와 멸망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ko-KR" altLang="en-US" b="1" dirty="0" smtClean="0"/>
              <a:t>멸망</a:t>
            </a:r>
            <a:r>
              <a:rPr lang="ko-KR" altLang="en-US" dirty="0" smtClean="0"/>
              <a:t>이란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관찰자로부터 영원한 분리의 결과이다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안간이 관찰자가 부여한 자유의지를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잘못 행사하여 그의 관찰</a:t>
            </a:r>
            <a:r>
              <a:rPr lang="en-US" altLang="ko-KR" dirty="0" smtClean="0"/>
              <a:t>(</a:t>
            </a:r>
            <a:r>
              <a:rPr lang="ko-KR" altLang="en-US" dirty="0" smtClean="0"/>
              <a:t>보호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거부하여</a:t>
            </a:r>
            <a:r>
              <a:rPr lang="en-US" altLang="ko-KR" dirty="0" smtClean="0"/>
              <a:t>, </a:t>
            </a:r>
          </a:p>
          <a:p>
            <a:pPr>
              <a:buNone/>
            </a:pPr>
            <a:r>
              <a:rPr lang="ko-KR" altLang="en-US" dirty="0" smtClean="0"/>
              <a:t>       그 결과</a:t>
            </a:r>
            <a:r>
              <a:rPr lang="en-US" altLang="ko-KR" dirty="0" smtClean="0"/>
              <a:t> </a:t>
            </a:r>
            <a:r>
              <a:rPr lang="ko-KR" altLang="en-US" dirty="0" smtClean="0"/>
              <a:t>혼돈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곧 사망의 상태로 </a:t>
            </a:r>
            <a:endParaRPr lang="en-US" altLang="ko-KR" dirty="0" smtClean="0"/>
          </a:p>
          <a:p>
            <a:pPr>
              <a:buNone/>
            </a:pPr>
            <a:r>
              <a:rPr lang="ko-KR" altLang="en-US" dirty="0" smtClean="0"/>
              <a:t>         다시 돌아가버리는 현상이다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  <a:defRPr/>
            </a:pPr>
            <a:r>
              <a:rPr lang="ko-KR" altLang="en-US" dirty="0" smtClean="0">
                <a:latin typeface="+mn-ea"/>
              </a:rPr>
              <a:t>그런데 그분의 특별한 </a:t>
            </a:r>
            <a:r>
              <a:rPr lang="ko-KR" altLang="en-US" b="1" dirty="0" smtClean="0">
                <a:solidFill>
                  <a:srgbClr val="FF0000"/>
                </a:solidFill>
                <a:latin typeface="+mn-ea"/>
              </a:rPr>
              <a:t>보호</a:t>
            </a:r>
            <a:r>
              <a:rPr lang="en-US" altLang="ko-KR" b="1" dirty="0" smtClean="0">
                <a:solidFill>
                  <a:srgbClr val="FF0000"/>
                </a:solidFill>
                <a:latin typeface="+mn-ea"/>
              </a:rPr>
              <a:t>(</a:t>
            </a:r>
            <a:r>
              <a:rPr lang="ko-KR" altLang="en-US" b="1" dirty="0" smtClean="0">
                <a:solidFill>
                  <a:srgbClr val="FF0000"/>
                </a:solidFill>
                <a:latin typeface="+mn-ea"/>
              </a:rPr>
              <a:t>관찰</a:t>
            </a:r>
            <a:r>
              <a:rPr lang="en-US" altLang="ko-KR" b="1" dirty="0" smtClean="0">
                <a:solidFill>
                  <a:srgbClr val="FF0000"/>
                </a:solidFill>
                <a:latin typeface="+mn-ea"/>
              </a:rPr>
              <a:t>)</a:t>
            </a:r>
            <a:r>
              <a:rPr lang="ko-KR" altLang="en-US" b="1" dirty="0" smtClean="0">
                <a:solidFill>
                  <a:srgbClr val="FF0000"/>
                </a:solidFill>
                <a:latin typeface="+mn-ea"/>
              </a:rPr>
              <a:t>의 대상</a:t>
            </a:r>
            <a:r>
              <a:rPr lang="ko-KR" altLang="en-US" dirty="0" smtClean="0">
                <a:latin typeface="+mn-ea"/>
              </a:rPr>
              <a:t>이 되</a:t>
            </a:r>
            <a:endParaRPr lang="en-US" altLang="ko-KR" dirty="0" smtClean="0">
              <a:latin typeface="+mn-ea"/>
            </a:endParaRPr>
          </a:p>
          <a:p>
            <a:pPr>
              <a:buNone/>
              <a:defRPr/>
            </a:pPr>
            <a:r>
              <a:rPr lang="ko-KR" altLang="en-US" dirty="0" smtClean="0">
                <a:latin typeface="+mn-ea"/>
              </a:rPr>
              <a:t>어 있는 자들이 반복된 경고를 받고서도 하나님</a:t>
            </a:r>
            <a:endParaRPr lang="en-US" altLang="ko-KR" dirty="0" smtClean="0">
              <a:latin typeface="+mn-ea"/>
            </a:endParaRPr>
          </a:p>
          <a:p>
            <a:pPr>
              <a:buNone/>
              <a:defRPr/>
            </a:pPr>
            <a:r>
              <a:rPr lang="ko-KR" altLang="en-US" dirty="0" smtClean="0">
                <a:latin typeface="+mn-ea"/>
              </a:rPr>
              <a:t>의 영의 지시를 떠나 그들 스스로의 길을 따른</a:t>
            </a:r>
            <a:endParaRPr lang="en-US" altLang="ko-KR" dirty="0" smtClean="0">
              <a:latin typeface="+mn-ea"/>
            </a:endParaRPr>
          </a:p>
          <a:p>
            <a:pPr>
              <a:buNone/>
              <a:defRPr/>
            </a:pPr>
            <a:r>
              <a:rPr lang="ko-KR" altLang="en-US" dirty="0" smtClean="0">
                <a:latin typeface="+mn-ea"/>
              </a:rPr>
              <a:t>다면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그들이 그들 자신의 길을 택한다면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그분</a:t>
            </a:r>
            <a:endParaRPr lang="en-US" altLang="ko-KR" dirty="0" smtClean="0">
              <a:latin typeface="+mn-ea"/>
            </a:endParaRPr>
          </a:p>
          <a:p>
            <a:pPr>
              <a:buNone/>
              <a:defRPr/>
            </a:pPr>
            <a:r>
              <a:rPr lang="ko-KR" altLang="en-US" dirty="0" smtClean="0">
                <a:latin typeface="+mn-ea"/>
              </a:rPr>
              <a:t>은 그들에게 대한 </a:t>
            </a:r>
            <a:r>
              <a:rPr lang="ko-KR" altLang="en-US" b="1" dirty="0" smtClean="0">
                <a:solidFill>
                  <a:srgbClr val="FF5050"/>
                </a:solidFill>
                <a:latin typeface="+mn-ea"/>
              </a:rPr>
              <a:t>사단의 결정적인 </a:t>
            </a:r>
            <a:r>
              <a:rPr lang="ko-KR" altLang="en-US" b="1" dirty="0" smtClean="0">
                <a:solidFill>
                  <a:srgbClr val="FF0000"/>
                </a:solidFill>
                <a:latin typeface="+mn-ea"/>
              </a:rPr>
              <a:t>공격을</a:t>
            </a:r>
            <a:r>
              <a:rPr lang="ko-KR" altLang="en-US" dirty="0" smtClean="0">
                <a:solidFill>
                  <a:srgbClr val="FF0000"/>
                </a:solidFill>
                <a:latin typeface="+mn-ea"/>
              </a:rPr>
              <a:t> 방어</a:t>
            </a:r>
            <a:endParaRPr lang="en-US" altLang="ko-KR" dirty="0" smtClean="0">
              <a:solidFill>
                <a:srgbClr val="FF0000"/>
              </a:solidFill>
              <a:latin typeface="+mn-ea"/>
            </a:endParaRPr>
          </a:p>
          <a:p>
            <a:pPr>
              <a:buNone/>
              <a:defRPr/>
            </a:pPr>
            <a:r>
              <a:rPr lang="ko-KR" altLang="en-US" dirty="0" smtClean="0">
                <a:solidFill>
                  <a:srgbClr val="FF0000"/>
                </a:solidFill>
                <a:latin typeface="+mn-ea"/>
              </a:rPr>
              <a:t>해 </a:t>
            </a:r>
            <a:r>
              <a:rPr lang="ko-KR" altLang="en-US" dirty="0" smtClean="0">
                <a:latin typeface="+mn-ea"/>
              </a:rPr>
              <a:t>주도록  당신의 천사들을 명하지 않으신다</a:t>
            </a:r>
            <a:r>
              <a:rPr lang="en-US" altLang="ko-KR" dirty="0" smtClean="0">
                <a:latin typeface="+mn-ea"/>
              </a:rPr>
              <a:t>.</a:t>
            </a:r>
          </a:p>
          <a:p>
            <a:pPr>
              <a:buNone/>
              <a:defRPr/>
            </a:pPr>
            <a:r>
              <a:rPr lang="en-US" altLang="ko-KR" dirty="0" smtClean="0"/>
              <a:t>                        </a:t>
            </a:r>
          </a:p>
          <a:p>
            <a:pPr>
              <a:buNone/>
              <a:defRPr/>
            </a:pPr>
            <a:r>
              <a:rPr lang="en-US" altLang="ko-KR" dirty="0" smtClean="0"/>
              <a:t>                   (14 MR, 3, 1883)</a:t>
            </a:r>
          </a:p>
          <a:p>
            <a:pPr>
              <a:buNone/>
            </a:pP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6478</TotalTime>
  <Words>4145</Words>
  <Application>Microsoft Office PowerPoint</Application>
  <PresentationFormat>화면 슬라이드 쇼(4:3)</PresentationFormat>
  <Paragraphs>793</Paragraphs>
  <Slides>106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106</vt:i4>
      </vt:variant>
    </vt:vector>
  </HeadingPairs>
  <TitlesOfParts>
    <vt:vector size="107" baseType="lpstr">
      <vt:lpstr>Office 테마</vt:lpstr>
      <vt:lpstr>Observer Effect : Theo-physics(Physical Theology)</vt:lpstr>
      <vt:lpstr>양자물리학 = 영적 물리학</vt:lpstr>
      <vt:lpstr>슬라이드 3</vt:lpstr>
      <vt:lpstr>물리학과 영적 에너지</vt:lpstr>
      <vt:lpstr>형이상학과 형이하학</vt:lpstr>
      <vt:lpstr>신학과 물리학</vt:lpstr>
      <vt:lpstr>量子의 世界는 靈的일까?</vt:lpstr>
      <vt:lpstr>슬라이드 8</vt:lpstr>
      <vt:lpstr>슬라이드 9</vt:lpstr>
      <vt:lpstr>슬라이드 10</vt:lpstr>
      <vt:lpstr>슬라이드 11</vt:lpstr>
      <vt:lpstr>슬라이드 12</vt:lpstr>
      <vt:lpstr>혼돈 - 관찰 - 질서</vt:lpstr>
      <vt:lpstr>혼돈  실체  창조</vt:lpstr>
      <vt:lpstr>Law of Uncertainty</vt:lpstr>
      <vt:lpstr>슬라이드 16</vt:lpstr>
      <vt:lpstr>인간의 양자역학적 존재</vt:lpstr>
      <vt:lpstr>슬라이드 18</vt:lpstr>
      <vt:lpstr>관찰자 의식</vt:lpstr>
      <vt:lpstr>E = MC²</vt:lpstr>
      <vt:lpstr>2 slit의 경우, ME가 되기위해서는?</vt:lpstr>
      <vt:lpstr>슬라이드 22</vt:lpstr>
      <vt:lpstr>의식  에너지 場</vt:lpstr>
      <vt:lpstr>슬라이드 24</vt:lpstr>
      <vt:lpstr>슬라이드 25</vt:lpstr>
      <vt:lpstr>관찰자의 의식이 입자의 의식?</vt:lpstr>
      <vt:lpstr>슬라이드 27</vt:lpstr>
      <vt:lpstr>신은 주사위노름을 하지 않는다.</vt:lpstr>
      <vt:lpstr>슬라이드 29</vt:lpstr>
      <vt:lpstr>슬라이드 30</vt:lpstr>
      <vt:lpstr>슬라이드 31</vt:lpstr>
      <vt:lpstr>슬라이드 32</vt:lpstr>
      <vt:lpstr>슬라이드 33</vt:lpstr>
      <vt:lpstr>슬라이드 34</vt:lpstr>
      <vt:lpstr>슬라이드 35</vt:lpstr>
      <vt:lpstr>관찰이 필요한 것 - 量子들</vt:lpstr>
      <vt:lpstr>관찰자의 창조행위</vt:lpstr>
      <vt:lpstr>슬라이드 38</vt:lpstr>
      <vt:lpstr>관찰자와 의식에너지</vt:lpstr>
      <vt:lpstr>슬라이드 40</vt:lpstr>
      <vt:lpstr>슬라이드 41</vt:lpstr>
      <vt:lpstr>관찰에너지창조력(생명력)은혜</vt:lpstr>
      <vt:lpstr>슬라이드 43</vt:lpstr>
      <vt:lpstr>슬라이드 44</vt:lpstr>
      <vt:lpstr>슬라이드 45</vt:lpstr>
      <vt:lpstr>God Saw --</vt:lpstr>
      <vt:lpstr>슬라이드 47</vt:lpstr>
      <vt:lpstr>관찰 = 사랑의 돌보심</vt:lpstr>
      <vt:lpstr>관찰 = 사랑</vt:lpstr>
      <vt:lpstr>사랑(관찰자)은 창조한다.</vt:lpstr>
      <vt:lpstr>슬라이드 51</vt:lpstr>
      <vt:lpstr>관찰자도 섬긴다.</vt:lpstr>
      <vt:lpstr>사랑으로 보시다.</vt:lpstr>
      <vt:lpstr>관찰자 효과와 하나님의 품성</vt:lpstr>
      <vt:lpstr>슬라이드 55</vt:lpstr>
      <vt:lpstr>슬라이드 56</vt:lpstr>
      <vt:lpstr>사랑 = 관찰자의 에너지</vt:lpstr>
      <vt:lpstr>품성이 곧 생명이다.</vt:lpstr>
      <vt:lpstr>어떤 품성?</vt:lpstr>
      <vt:lpstr>관찰자의 에너지 = 영적 에너지</vt:lpstr>
      <vt:lpstr>슬라이드 61</vt:lpstr>
      <vt:lpstr>피관찰자는 관찰자를 섬길 수 없다.</vt:lpstr>
      <vt:lpstr>질병은 영적으로 발생한다.</vt:lpstr>
      <vt:lpstr>슬라이드 64</vt:lpstr>
      <vt:lpstr>말씀으로 치유된다.</vt:lpstr>
      <vt:lpstr>하늘의 건강기별, 세상의 건강기별</vt:lpstr>
      <vt:lpstr>OE와 안식일을 주신 목적</vt:lpstr>
      <vt:lpstr>거룩하게 하심에는 에너지가 필요하다.</vt:lpstr>
      <vt:lpstr>안식일의 복</vt:lpstr>
      <vt:lpstr>관찰자 효과와 ‘부활’</vt:lpstr>
      <vt:lpstr>관찰자 효과, 초림 재림</vt:lpstr>
      <vt:lpstr>영혼설- 인간 스스로 존재</vt:lpstr>
      <vt:lpstr>영혼불멸설과 관찰자</vt:lpstr>
      <vt:lpstr>줄기세포와 관찰자 효과</vt:lpstr>
      <vt:lpstr>진화론과 관찰자 효과</vt:lpstr>
      <vt:lpstr>Watcher, 순찰자</vt:lpstr>
      <vt:lpstr>여호와의 눈</vt:lpstr>
      <vt:lpstr>슬라이드 78</vt:lpstr>
      <vt:lpstr>관찰자와 사단</vt:lpstr>
      <vt:lpstr>All Seeing Eye</vt:lpstr>
      <vt:lpstr>Eye of Providence</vt:lpstr>
      <vt:lpstr>슬라이드 82</vt:lpstr>
      <vt:lpstr>작은 뿔의 눈</vt:lpstr>
      <vt:lpstr>인간 관찰자</vt:lpstr>
      <vt:lpstr>Law of Attraction, Hicks Law</vt:lpstr>
      <vt:lpstr>피조물은 관찰자가 될 수 없다.</vt:lpstr>
      <vt:lpstr>True Reality</vt:lpstr>
      <vt:lpstr>나라는 존재(실체)</vt:lpstr>
      <vt:lpstr>슬라이드 89</vt:lpstr>
      <vt:lpstr>믿음과 관찰자 효과</vt:lpstr>
      <vt:lpstr>슬라이드 91</vt:lpstr>
      <vt:lpstr>슬라이드 92</vt:lpstr>
      <vt:lpstr>믿음으로 말미암는 의와 관찰자 효과</vt:lpstr>
      <vt:lpstr>슬라이드 94</vt:lpstr>
      <vt:lpstr>슬라이드 95</vt:lpstr>
      <vt:lpstr>슬라이드 96</vt:lpstr>
      <vt:lpstr>심판과 관찰자 효과</vt:lpstr>
      <vt:lpstr>관찰자 효과와 멸망</vt:lpstr>
      <vt:lpstr>슬라이드 99</vt:lpstr>
      <vt:lpstr>슬라이드 100</vt:lpstr>
      <vt:lpstr>슬라이드 101</vt:lpstr>
      <vt:lpstr>슬라이드 102</vt:lpstr>
      <vt:lpstr>슬라이드 103</vt:lpstr>
      <vt:lpstr>슬라이드 104</vt:lpstr>
      <vt:lpstr>슬라이드 105</vt:lpstr>
      <vt:lpstr>슬라이드 106</vt:lpstr>
    </vt:vector>
  </TitlesOfParts>
  <Company>NEWSTART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Observer Effect</dc:title>
  <dc:creator>Sang Lee</dc:creator>
  <cp:lastModifiedBy>Sang Lee</cp:lastModifiedBy>
  <cp:revision>229</cp:revision>
  <dcterms:created xsi:type="dcterms:W3CDTF">2010-08-25T08:36:16Z</dcterms:created>
  <dcterms:modified xsi:type="dcterms:W3CDTF">2011-08-26T00:20:29Z</dcterms:modified>
</cp:coreProperties>
</file>